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7" r:id="rId2"/>
    <p:sldId id="259" r:id="rId3"/>
    <p:sldId id="258" r:id="rId4"/>
    <p:sldId id="260" r:id="rId5"/>
    <p:sldId id="261" r:id="rId6"/>
    <p:sldId id="262" r:id="rId7"/>
    <p:sldId id="267" r:id="rId8"/>
    <p:sldId id="268" r:id="rId9"/>
    <p:sldId id="269" r:id="rId10"/>
    <p:sldId id="263" r:id="rId11"/>
    <p:sldId id="264" r:id="rId12"/>
    <p:sldId id="270"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2" d="100"/>
          <a:sy n="72" d="100"/>
        </p:scale>
        <p:origin x="-552"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58771-4443-419F-9CBA-ACB5AC383FF3}" type="datetimeFigureOut">
              <a:rPr lang="en-GB" smtClean="0"/>
              <a:t>01/07/2022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4284C-9074-4DBE-8850-C78C5D6E83BB}" type="slidenum">
              <a:rPr lang="en-GB" smtClean="0"/>
              <a:t>‹#›</a:t>
            </a:fld>
            <a:endParaRPr lang="en-GB"/>
          </a:p>
        </p:txBody>
      </p:sp>
    </p:spTree>
    <p:extLst>
      <p:ext uri="{BB962C8B-B14F-4D97-AF65-F5344CB8AC3E}">
        <p14:creationId xmlns:p14="http://schemas.microsoft.com/office/powerpoint/2010/main" val="58258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Professor</a:t>
            </a:r>
            <a:r>
              <a:rPr lang="en-GB" baseline="0" dirty="0" smtClean="0"/>
              <a:t> Nick Adams, Scriptural reasoning. Not suitable for Y8 necessarily, but you can use text to provoke a discussion.</a:t>
            </a:r>
            <a:endParaRPr lang="en-GB" dirty="0"/>
          </a:p>
        </p:txBody>
      </p:sp>
      <p:sp>
        <p:nvSpPr>
          <p:cNvPr id="4" name="Slide Number Placeholder 3"/>
          <p:cNvSpPr>
            <a:spLocks noGrp="1"/>
          </p:cNvSpPr>
          <p:nvPr>
            <p:ph type="sldNum" sz="quarter" idx="10"/>
          </p:nvPr>
        </p:nvSpPr>
        <p:spPr/>
        <p:txBody>
          <a:bodyPr/>
          <a:lstStyle/>
          <a:p>
            <a:fld id="{2F24284C-9074-4DBE-8850-C78C5D6E83BB}" type="slidenum">
              <a:rPr lang="en-GB" smtClean="0"/>
              <a:t>2</a:t>
            </a:fld>
            <a:endParaRPr lang="en-GB"/>
          </a:p>
        </p:txBody>
      </p:sp>
    </p:spTree>
    <p:extLst>
      <p:ext uri="{BB962C8B-B14F-4D97-AF65-F5344CB8AC3E}">
        <p14:creationId xmlns:p14="http://schemas.microsoft.com/office/powerpoint/2010/main" val="366117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Discussion about how it</a:t>
            </a:r>
            <a:r>
              <a:rPr lang="en-GB" baseline="0" dirty="0" smtClean="0"/>
              <a:t> isn’t black and white all of the time.</a:t>
            </a:r>
            <a:endParaRPr lang="en-GB" dirty="0"/>
          </a:p>
        </p:txBody>
      </p:sp>
      <p:sp>
        <p:nvSpPr>
          <p:cNvPr id="4" name="Slide Number Placeholder 3"/>
          <p:cNvSpPr>
            <a:spLocks noGrp="1"/>
          </p:cNvSpPr>
          <p:nvPr>
            <p:ph type="sldNum" sz="quarter" idx="10"/>
          </p:nvPr>
        </p:nvSpPr>
        <p:spPr/>
        <p:txBody>
          <a:bodyPr/>
          <a:lstStyle/>
          <a:p>
            <a:fld id="{2F24284C-9074-4DBE-8850-C78C5D6E83BB}" type="slidenum">
              <a:rPr lang="en-GB" smtClean="0"/>
              <a:t>4</a:t>
            </a:fld>
            <a:endParaRPr lang="en-GB"/>
          </a:p>
        </p:txBody>
      </p:sp>
    </p:spTree>
    <p:extLst>
      <p:ext uri="{BB962C8B-B14F-4D97-AF65-F5344CB8AC3E}">
        <p14:creationId xmlns:p14="http://schemas.microsoft.com/office/powerpoint/2010/main" val="3255617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Q4: temptation from devil,</a:t>
            </a:r>
            <a:r>
              <a:rPr lang="en-GB" baseline="0" dirty="0" smtClean="0"/>
              <a:t> original sin, weakness,       greed, ignorance, craving,           lack of care for others. </a:t>
            </a:r>
            <a:r>
              <a:rPr lang="en-GB" baseline="0" dirty="0" err="1" smtClean="0"/>
              <a:t>Maslahah</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2149561C-7E76-4BCE-BF1D-B1BA915A29A5}" type="slidenum">
              <a:rPr lang="en-GB" smtClean="0"/>
              <a:t>8</a:t>
            </a:fld>
            <a:endParaRPr lang="en-GB"/>
          </a:p>
        </p:txBody>
      </p:sp>
    </p:spTree>
    <p:extLst>
      <p:ext uri="{BB962C8B-B14F-4D97-AF65-F5344CB8AC3E}">
        <p14:creationId xmlns:p14="http://schemas.microsoft.com/office/powerpoint/2010/main" val="111833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Monks Community Forest in Cambodia, 183 sq. KM. Early 2000s, Monk Bun </a:t>
            </a:r>
            <a:r>
              <a:rPr lang="en-GB" dirty="0" err="1" smtClean="0"/>
              <a:t>Saluth</a:t>
            </a:r>
            <a:r>
              <a:rPr lang="en-GB" dirty="0" smtClean="0"/>
              <a:t> had the idea. To harm an</a:t>
            </a:r>
            <a:r>
              <a:rPr lang="en-GB" baseline="0" dirty="0" smtClean="0"/>
              <a:t> ordained monk is a religious taboo and legal offence. It has worked.</a:t>
            </a:r>
          </a:p>
          <a:p>
            <a:r>
              <a:rPr lang="en-GB" dirty="0" smtClean="0"/>
              <a:t>“Ok is the first Icelandic glacier to lose its status as a glacier. In the next 200 years all our glaciers are expected to follow the same path. This monument is to acknowledge that we know what is happening and what needs to be done. Only you know if we did it. –August 2019”.</a:t>
            </a:r>
            <a:endParaRPr lang="en-GB" dirty="0"/>
          </a:p>
        </p:txBody>
      </p:sp>
      <p:sp>
        <p:nvSpPr>
          <p:cNvPr id="4" name="Slide Number Placeholder 3"/>
          <p:cNvSpPr>
            <a:spLocks noGrp="1"/>
          </p:cNvSpPr>
          <p:nvPr>
            <p:ph type="sldNum" sz="quarter" idx="10"/>
          </p:nvPr>
        </p:nvSpPr>
        <p:spPr/>
        <p:txBody>
          <a:bodyPr/>
          <a:lstStyle/>
          <a:p>
            <a:fld id="{2F24284C-9074-4DBE-8850-C78C5D6E83BB}" type="slidenum">
              <a:rPr lang="en-GB" smtClean="0"/>
              <a:t>10</a:t>
            </a:fld>
            <a:endParaRPr lang="en-GB"/>
          </a:p>
        </p:txBody>
      </p:sp>
    </p:spTree>
    <p:extLst>
      <p:ext uri="{BB962C8B-B14F-4D97-AF65-F5344CB8AC3E}">
        <p14:creationId xmlns:p14="http://schemas.microsoft.com/office/powerpoint/2010/main" val="120792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BA8928-4771-4E9C-9ED7-F1B1F578DE6E}" type="datetimeFigureOut">
              <a:rPr lang="en-GB" smtClean="0"/>
              <a:t>01/07/2022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58574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01/07/2022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172901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01/07/2022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96869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01/07/2022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14934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01/07/2022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00983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01/07/2022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801851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BA8928-4771-4E9C-9ED7-F1B1F578DE6E}" type="datetimeFigureOut">
              <a:rPr lang="en-GB" smtClean="0"/>
              <a:t>01/07/2022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4103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BA8928-4771-4E9C-9ED7-F1B1F578DE6E}" type="datetimeFigureOut">
              <a:rPr lang="en-GB" smtClean="0"/>
              <a:t>01/07/2022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148378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BA8928-4771-4E9C-9ED7-F1B1F578DE6E}" type="datetimeFigureOut">
              <a:rPr lang="en-GB" smtClean="0"/>
              <a:t>01/07/2022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2757229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01/07/2022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148488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BA8928-4771-4E9C-9ED7-F1B1F578DE6E}" type="datetimeFigureOut">
              <a:rPr lang="en-GB" smtClean="0"/>
              <a:t>01/07/2022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00047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BA8928-4771-4E9C-9ED7-F1B1F578DE6E}" type="datetimeFigureOut">
              <a:rPr lang="en-GB" smtClean="0"/>
              <a:t>01/07/2022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420423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0BA8928-4771-4E9C-9ED7-F1B1F578DE6E}" type="datetimeFigureOut">
              <a:rPr lang="en-GB" smtClean="0"/>
              <a:t>01/07/2022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409349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BA8928-4771-4E9C-9ED7-F1B1F578DE6E}" type="datetimeFigureOut">
              <a:rPr lang="en-GB" smtClean="0"/>
              <a:t>01/07/2022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471177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0BA8928-4771-4E9C-9ED7-F1B1F578DE6E}" type="datetimeFigureOut">
              <a:rPr lang="en-GB" smtClean="0"/>
              <a:t>01/07/2022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1061496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0BA8928-4771-4E9C-9ED7-F1B1F578DE6E}" type="datetimeFigureOut">
              <a:rPr lang="en-GB" smtClean="0"/>
              <a:t>01/07/2022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187786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BA8928-4771-4E9C-9ED7-F1B1F578DE6E}" type="datetimeFigureOut">
              <a:rPr lang="en-GB" smtClean="0"/>
              <a:t>01/07/2022</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EA89910-2D30-4148-8F0F-0707D5CCFB2E}" type="slidenum">
              <a:rPr lang="en-GB" smtClean="0"/>
              <a:t>‹#›</a:t>
            </a:fld>
            <a:endParaRPr lang="en-GB"/>
          </a:p>
        </p:txBody>
      </p:sp>
    </p:spTree>
    <p:extLst>
      <p:ext uri="{BB962C8B-B14F-4D97-AF65-F5344CB8AC3E}">
        <p14:creationId xmlns:p14="http://schemas.microsoft.com/office/powerpoint/2010/main" val="20045815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youtube.com/watch?v=ZwD1kG4PI0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project at a glance</a:t>
            </a:r>
            <a:endParaRPr lang="en-GB" dirty="0"/>
          </a:p>
        </p:txBody>
      </p:sp>
      <p:sp>
        <p:nvSpPr>
          <p:cNvPr id="3" name="Content Placeholder 2"/>
          <p:cNvSpPr>
            <a:spLocks noGrp="1"/>
          </p:cNvSpPr>
          <p:nvPr>
            <p:ph idx="1"/>
          </p:nvPr>
        </p:nvSpPr>
        <p:spPr>
          <a:xfrm>
            <a:off x="677334" y="1815737"/>
            <a:ext cx="8596668" cy="4754880"/>
          </a:xfrm>
        </p:spPr>
        <p:txBody>
          <a:bodyPr>
            <a:normAutofit/>
          </a:bodyPr>
          <a:lstStyle/>
          <a:p>
            <a:r>
              <a:rPr lang="en-GB" sz="2400" dirty="0" smtClean="0"/>
              <a:t>KS3 (Y8 in mind) scheme of work.</a:t>
            </a:r>
          </a:p>
          <a:p>
            <a:r>
              <a:rPr lang="en-GB" sz="2400" dirty="0" smtClean="0"/>
              <a:t>Introduction to climate change and different responses.</a:t>
            </a:r>
          </a:p>
          <a:p>
            <a:endParaRPr lang="en-GB" sz="2400" dirty="0"/>
          </a:p>
          <a:p>
            <a:pPr marL="457200" indent="-457200">
              <a:buAutoNum type="arabicPeriod"/>
            </a:pPr>
            <a:r>
              <a:rPr lang="en-GB" sz="2400" dirty="0" smtClean="0"/>
              <a:t>State of play.</a:t>
            </a:r>
          </a:p>
          <a:p>
            <a:pPr marL="457200" indent="-457200">
              <a:buAutoNum type="arabicPeriod"/>
            </a:pPr>
            <a:r>
              <a:rPr lang="en-GB" sz="2400" dirty="0" smtClean="0"/>
              <a:t>How did we get here?</a:t>
            </a:r>
          </a:p>
          <a:p>
            <a:pPr marL="457200" indent="-457200">
              <a:buAutoNum type="arabicPeriod"/>
            </a:pPr>
            <a:r>
              <a:rPr lang="en-GB" sz="2400" dirty="0" smtClean="0"/>
              <a:t>Why should we change?</a:t>
            </a:r>
          </a:p>
          <a:p>
            <a:pPr marL="457200" indent="-457200">
              <a:buAutoNum type="arabicPeriod"/>
            </a:pPr>
            <a:r>
              <a:rPr lang="en-GB" sz="2400" dirty="0" smtClean="0"/>
              <a:t>What can we do?</a:t>
            </a:r>
          </a:p>
          <a:p>
            <a:pPr marL="457200" indent="-457200">
              <a:buAutoNum type="arabicPeriod"/>
            </a:pPr>
            <a:r>
              <a:rPr lang="en-GB" sz="2400" dirty="0" smtClean="0"/>
              <a:t>Inspirational people.</a:t>
            </a:r>
          </a:p>
          <a:p>
            <a:pPr marL="457200" indent="-457200">
              <a:buAutoNum type="arabicPeriod"/>
            </a:pPr>
            <a:r>
              <a:rPr lang="en-GB" sz="2400" dirty="0" smtClean="0"/>
              <a:t>Reflection/ individual responses.</a:t>
            </a:r>
            <a:endParaRPr lang="en-GB" sz="2400" dirty="0"/>
          </a:p>
        </p:txBody>
      </p:sp>
    </p:spTree>
    <p:extLst>
      <p:ext uri="{BB962C8B-B14F-4D97-AF65-F5344CB8AC3E}">
        <p14:creationId xmlns:p14="http://schemas.microsoft.com/office/powerpoint/2010/main" val="82423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0629"/>
            <a:ext cx="8596668" cy="1005840"/>
          </a:xfrm>
        </p:spPr>
        <p:txBody>
          <a:bodyPr/>
          <a:lstStyle/>
          <a:p>
            <a:r>
              <a:rPr lang="en-GB" dirty="0" smtClean="0"/>
              <a:t>5. Inspirational people.</a:t>
            </a:r>
            <a:endParaRPr lang="en-GB" dirty="0"/>
          </a:p>
        </p:txBody>
      </p:sp>
      <p:sp>
        <p:nvSpPr>
          <p:cNvPr id="3" name="Content Placeholder 2"/>
          <p:cNvSpPr>
            <a:spLocks noGrp="1"/>
          </p:cNvSpPr>
          <p:nvPr>
            <p:ph idx="1"/>
          </p:nvPr>
        </p:nvSpPr>
        <p:spPr>
          <a:xfrm>
            <a:off x="677334" y="782818"/>
            <a:ext cx="8596668" cy="707302"/>
          </a:xfrm>
        </p:spPr>
        <p:txBody>
          <a:bodyPr/>
          <a:lstStyle/>
          <a:p>
            <a:pPr marL="0" indent="0">
              <a:buNone/>
            </a:pPr>
            <a:r>
              <a:rPr lang="en-GB" dirty="0" smtClean="0"/>
              <a:t>LI and SC to be confirmed…</a:t>
            </a:r>
            <a:endParaRPr lang="en-GB" dirty="0"/>
          </a:p>
        </p:txBody>
      </p:sp>
      <p:sp>
        <p:nvSpPr>
          <p:cNvPr id="4" name="AutoShape 2" descr="https://static.wixstatic.com/media/72b7c5_ac8abb245bd64658ac2f7139b20e218c~mv2.jpg/v1/fill/w_740,h_480,al_c,q_90/72b7c5_ac8abb245bd64658ac2f7139b20e218c~mv2.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p:cNvPicPr>
            <a:picLocks noChangeAspect="1"/>
          </p:cNvPicPr>
          <p:nvPr/>
        </p:nvPicPr>
        <p:blipFill>
          <a:blip/>
          <a:stretch>
            <a:fillRect/>
          </a:stretch>
        </p:blipFill>
        <p:spPr>
          <a:xfrm>
            <a:off x="677334" y="1295400"/>
            <a:ext cx="3783830" cy="2454376"/>
          </a:xfrm>
          <a:prstGeom prst="rect">
            <a:avLst/>
          </a:prstGeom>
        </p:spPr>
      </p:pic>
      <p:sp>
        <p:nvSpPr>
          <p:cNvPr id="6" name="Rectangle 5"/>
          <p:cNvSpPr/>
          <p:nvPr/>
        </p:nvSpPr>
        <p:spPr>
          <a:xfrm>
            <a:off x="677334" y="3721116"/>
            <a:ext cx="3783830" cy="610661"/>
          </a:xfrm>
          <a:prstGeom prst="rect">
            <a:avLst/>
          </a:prstGeom>
          <a:solidFill>
            <a:schemeClr val="accent3">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ysClr val="windowText" lastClr="000000"/>
                </a:solidFill>
              </a:rPr>
              <a:t>What is happening here?</a:t>
            </a:r>
            <a:endParaRPr lang="en-GB" dirty="0">
              <a:solidFill>
                <a:sysClr val="windowText" lastClr="000000"/>
              </a:solidFill>
            </a:endParaRPr>
          </a:p>
        </p:txBody>
      </p:sp>
      <p:pic>
        <p:nvPicPr>
          <p:cNvPr id="7" name="Picture 6"/>
          <p:cNvPicPr>
            <a:picLocks noChangeAspect="1"/>
          </p:cNvPicPr>
          <p:nvPr/>
        </p:nvPicPr>
        <p:blipFill>
          <a:blip/>
          <a:stretch>
            <a:fillRect/>
          </a:stretch>
        </p:blipFill>
        <p:spPr>
          <a:xfrm>
            <a:off x="5999017" y="841250"/>
            <a:ext cx="5874328" cy="3268844"/>
          </a:xfrm>
          <a:prstGeom prst="rect">
            <a:avLst/>
          </a:prstGeom>
        </p:spPr>
      </p:pic>
      <p:sp>
        <p:nvSpPr>
          <p:cNvPr id="8" name="Rectangle 7"/>
          <p:cNvSpPr/>
          <p:nvPr/>
        </p:nvSpPr>
        <p:spPr>
          <a:xfrm>
            <a:off x="7365307" y="418105"/>
            <a:ext cx="4508038" cy="430887"/>
          </a:xfrm>
          <a:prstGeom prst="rect">
            <a:avLst/>
          </a:prstGeom>
        </p:spPr>
        <p:txBody>
          <a:bodyPr wrap="square">
            <a:spAutoFit/>
          </a:bodyPr>
          <a:lstStyle/>
          <a:p>
            <a:r>
              <a:rPr lang="en-GB" sz="1050" dirty="0" smtClean="0"/>
              <a:t>https://www.bbc.co.uk/newsround/49405023#:~:text=Iceland%20has%20marked%20the%20melting,warmest%20July%20ever%20on%20record.</a:t>
            </a:r>
            <a:endParaRPr lang="en-GB" sz="1050" dirty="0"/>
          </a:p>
        </p:txBody>
      </p:sp>
      <p:pic>
        <p:nvPicPr>
          <p:cNvPr id="9" name="Picture 8"/>
          <p:cNvPicPr>
            <a:picLocks noChangeAspect="1"/>
          </p:cNvPicPr>
          <p:nvPr/>
        </p:nvPicPr>
        <p:blipFill>
          <a:blip/>
          <a:stretch>
            <a:fillRect/>
          </a:stretch>
        </p:blipFill>
        <p:spPr>
          <a:xfrm>
            <a:off x="5387926" y="1697812"/>
            <a:ext cx="6692936" cy="3749494"/>
          </a:xfrm>
          <a:prstGeom prst="rect">
            <a:avLst/>
          </a:prstGeom>
        </p:spPr>
      </p:pic>
      <p:pic>
        <p:nvPicPr>
          <p:cNvPr id="10" name="Picture 9"/>
          <p:cNvPicPr>
            <a:picLocks noChangeAspect="1"/>
          </p:cNvPicPr>
          <p:nvPr/>
        </p:nvPicPr>
        <p:blipFill>
          <a:blip r:embed="rId3"/>
          <a:stretch>
            <a:fillRect/>
          </a:stretch>
        </p:blipFill>
        <p:spPr>
          <a:xfrm>
            <a:off x="700040" y="4475107"/>
            <a:ext cx="3072129" cy="2304097"/>
          </a:xfrm>
          <a:prstGeom prst="rect">
            <a:avLst/>
          </a:prstGeom>
        </p:spPr>
      </p:pic>
      <p:sp>
        <p:nvSpPr>
          <p:cNvPr id="11" name="Rectangle 10"/>
          <p:cNvSpPr/>
          <p:nvPr/>
        </p:nvSpPr>
        <p:spPr>
          <a:xfrm>
            <a:off x="7840245" y="6208062"/>
            <a:ext cx="3708651" cy="646331"/>
          </a:xfrm>
          <a:prstGeom prst="rect">
            <a:avLst/>
          </a:prstGeom>
          <a:solidFill>
            <a:schemeClr val="accent3">
              <a:lumMod val="20000"/>
              <a:lumOff val="80000"/>
            </a:schemeClr>
          </a:solidFill>
        </p:spPr>
        <p:txBody>
          <a:bodyPr wrap="square">
            <a:spAutoFit/>
          </a:bodyPr>
          <a:lstStyle/>
          <a:p>
            <a:r>
              <a:rPr lang="en-GB" dirty="0" smtClean="0">
                <a:hlinkClick r:id="rId4"/>
              </a:rPr>
              <a:t>https://www.youtube.com/watch?v=ZwD1kG4PI0w</a:t>
            </a:r>
            <a:r>
              <a:rPr lang="en-GB" dirty="0" smtClean="0"/>
              <a:t> </a:t>
            </a:r>
            <a:endParaRPr lang="en-GB" dirty="0"/>
          </a:p>
        </p:txBody>
      </p:sp>
      <p:pic>
        <p:nvPicPr>
          <p:cNvPr id="12" name="Picture 11"/>
          <p:cNvPicPr>
            <a:picLocks noChangeAspect="1"/>
          </p:cNvPicPr>
          <p:nvPr/>
        </p:nvPicPr>
        <p:blipFill>
          <a:blip/>
          <a:stretch>
            <a:fillRect/>
          </a:stretch>
        </p:blipFill>
        <p:spPr>
          <a:xfrm>
            <a:off x="3772169" y="4598596"/>
            <a:ext cx="4068076" cy="2235030"/>
          </a:xfrm>
          <a:prstGeom prst="rect">
            <a:avLst/>
          </a:prstGeom>
        </p:spPr>
      </p:pic>
    </p:spTree>
    <p:extLst>
      <p:ext uri="{BB962C8B-B14F-4D97-AF65-F5344CB8AC3E}">
        <p14:creationId xmlns:p14="http://schemas.microsoft.com/office/powerpoint/2010/main" val="91173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3691"/>
            <a:ext cx="8596668" cy="770709"/>
          </a:xfrm>
        </p:spPr>
        <p:txBody>
          <a:bodyPr/>
          <a:lstStyle/>
          <a:p>
            <a:r>
              <a:rPr lang="en-GB" dirty="0" smtClean="0"/>
              <a:t>6. Reflection/ individual responses. </a:t>
            </a:r>
            <a:endParaRPr lang="en-GB" dirty="0"/>
          </a:p>
        </p:txBody>
      </p:sp>
      <p:sp>
        <p:nvSpPr>
          <p:cNvPr id="3" name="Content Placeholder 2"/>
          <p:cNvSpPr>
            <a:spLocks noGrp="1"/>
          </p:cNvSpPr>
          <p:nvPr>
            <p:ph idx="1"/>
          </p:nvPr>
        </p:nvSpPr>
        <p:spPr>
          <a:xfrm>
            <a:off x="677334" y="914399"/>
            <a:ext cx="8086838" cy="4740813"/>
          </a:xfrm>
        </p:spPr>
        <p:txBody>
          <a:bodyPr>
            <a:normAutofit/>
          </a:bodyPr>
          <a:lstStyle/>
          <a:p>
            <a:pPr marL="0" indent="0">
              <a:buNone/>
            </a:pPr>
            <a:r>
              <a:rPr lang="en-GB" dirty="0" smtClean="0"/>
              <a:t>LI and SC to be confirmed…</a:t>
            </a:r>
          </a:p>
          <a:p>
            <a:pPr marL="0" indent="0">
              <a:buNone/>
            </a:pPr>
            <a:endParaRPr lang="en-GB" dirty="0" smtClean="0"/>
          </a:p>
          <a:p>
            <a:pPr marL="0" indent="0">
              <a:buNone/>
            </a:pPr>
            <a:r>
              <a:rPr lang="en-GB" dirty="0" smtClean="0"/>
              <a:t>Possible get them to look back over the scheme of work and see if their view has changed.</a:t>
            </a:r>
          </a:p>
          <a:p>
            <a:pPr marL="0" indent="0">
              <a:buNone/>
            </a:pPr>
            <a:endParaRPr lang="en-GB" dirty="0"/>
          </a:p>
          <a:p>
            <a:pPr marL="0" indent="0">
              <a:buNone/>
            </a:pPr>
            <a:r>
              <a:rPr lang="en-GB" dirty="0" smtClean="0"/>
              <a:t>Speech?</a:t>
            </a:r>
          </a:p>
          <a:p>
            <a:pPr marL="0" indent="0">
              <a:buNone/>
            </a:pPr>
            <a:r>
              <a:rPr lang="en-GB" dirty="0" smtClean="0"/>
              <a:t>Leaflet?</a:t>
            </a:r>
          </a:p>
          <a:p>
            <a:pPr marL="0" indent="0">
              <a:buNone/>
            </a:pPr>
            <a:r>
              <a:rPr lang="en-GB" dirty="0" smtClean="0"/>
              <a:t>Newspaper article?</a:t>
            </a:r>
            <a:endParaRPr lang="en-GB" dirty="0"/>
          </a:p>
          <a:p>
            <a:pPr marL="0" indent="0">
              <a:buNone/>
            </a:pPr>
            <a:endParaRPr lang="en-GB" dirty="0"/>
          </a:p>
          <a:p>
            <a:pPr marL="0" indent="0">
              <a:buNone/>
            </a:pPr>
            <a:endParaRPr lang="en-GB" dirty="0" smtClean="0"/>
          </a:p>
          <a:p>
            <a:pPr marL="0" indent="0">
              <a:buNone/>
            </a:pPr>
            <a:r>
              <a:rPr lang="en-GB" dirty="0" smtClean="0"/>
              <a:t>Ideas would be very welcome here.</a:t>
            </a:r>
            <a:endParaRPr lang="en-GB" dirty="0"/>
          </a:p>
        </p:txBody>
      </p:sp>
    </p:spTree>
    <p:extLst>
      <p:ext uri="{BB962C8B-B14F-4D97-AF65-F5344CB8AC3E}">
        <p14:creationId xmlns:p14="http://schemas.microsoft.com/office/powerpoint/2010/main" val="711004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9148"/>
            <a:ext cx="8596668" cy="1320800"/>
          </a:xfrm>
        </p:spPr>
        <p:txBody>
          <a:bodyPr/>
          <a:lstStyle/>
          <a:p>
            <a:r>
              <a:rPr lang="en-GB" dirty="0" smtClean="0"/>
              <a:t>Teachers’ standards</a:t>
            </a:r>
            <a:endParaRPr lang="en-GB" dirty="0"/>
          </a:p>
        </p:txBody>
      </p:sp>
      <p:pic>
        <p:nvPicPr>
          <p:cNvPr id="4" name="Picture 3"/>
          <p:cNvPicPr>
            <a:picLocks noChangeAspect="1"/>
          </p:cNvPicPr>
          <p:nvPr/>
        </p:nvPicPr>
        <p:blipFill>
          <a:blip r:embed="rId2"/>
          <a:stretch>
            <a:fillRect/>
          </a:stretch>
        </p:blipFill>
        <p:spPr>
          <a:xfrm>
            <a:off x="677334" y="689548"/>
            <a:ext cx="7095318" cy="6178507"/>
          </a:xfrm>
          <a:prstGeom prst="rect">
            <a:avLst/>
          </a:prstGeom>
        </p:spPr>
      </p:pic>
    </p:spTree>
    <p:extLst>
      <p:ext uri="{BB962C8B-B14F-4D97-AF65-F5344CB8AC3E}">
        <p14:creationId xmlns:p14="http://schemas.microsoft.com/office/powerpoint/2010/main" val="1387320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9789"/>
            <a:ext cx="8596668" cy="1320800"/>
          </a:xfrm>
        </p:spPr>
        <p:txBody>
          <a:bodyPr/>
          <a:lstStyle/>
          <a:p>
            <a:r>
              <a:rPr lang="en-GB" dirty="0" smtClean="0"/>
              <a:t>Thank you for listening</a:t>
            </a:r>
            <a:endParaRPr lang="en-GB" dirty="0"/>
          </a:p>
        </p:txBody>
      </p:sp>
      <p:sp>
        <p:nvSpPr>
          <p:cNvPr id="3" name="Content Placeholder 2"/>
          <p:cNvSpPr>
            <a:spLocks noGrp="1"/>
          </p:cNvSpPr>
          <p:nvPr>
            <p:ph idx="1"/>
          </p:nvPr>
        </p:nvSpPr>
        <p:spPr>
          <a:xfrm>
            <a:off x="677334" y="2160589"/>
            <a:ext cx="8596668" cy="3564962"/>
          </a:xfrm>
        </p:spPr>
        <p:txBody>
          <a:bodyPr>
            <a:normAutofit/>
          </a:bodyPr>
          <a:lstStyle/>
          <a:p>
            <a:pPr marL="0" indent="0">
              <a:buNone/>
            </a:pPr>
            <a:r>
              <a:rPr lang="en-GB" sz="2000" dirty="0" smtClean="0"/>
              <a:t>There is now time for questions, comments and suggestions.</a:t>
            </a:r>
          </a:p>
          <a:p>
            <a:pPr marL="0" indent="0">
              <a:buNone/>
            </a:pPr>
            <a:endParaRPr lang="en-GB" sz="2000" dirty="0"/>
          </a:p>
          <a:p>
            <a:pPr marL="0" indent="0">
              <a:buNone/>
            </a:pPr>
            <a:r>
              <a:rPr lang="en-GB" sz="2000" dirty="0" smtClean="0"/>
              <a:t>I would be happy to here suggestions for: </a:t>
            </a:r>
          </a:p>
          <a:p>
            <a:r>
              <a:rPr lang="en-GB" sz="2000" dirty="0" smtClean="0"/>
              <a:t>where non-religious world views might fit in well</a:t>
            </a:r>
          </a:p>
          <a:p>
            <a:r>
              <a:rPr lang="en-GB" sz="2000" dirty="0" smtClean="0"/>
              <a:t>ideas for lesson 6 – reflection activity</a:t>
            </a:r>
          </a:p>
          <a:p>
            <a:r>
              <a:rPr lang="en-GB" sz="2000" dirty="0"/>
              <a:t>a</a:t>
            </a:r>
            <a:r>
              <a:rPr lang="en-GB" sz="2000" dirty="0" smtClean="0"/>
              <a:t>ny other inspiring people you would love to talk about</a:t>
            </a:r>
            <a:endParaRPr lang="en-GB" sz="2000" dirty="0"/>
          </a:p>
        </p:txBody>
      </p:sp>
    </p:spTree>
    <p:extLst>
      <p:ext uri="{BB962C8B-B14F-4D97-AF65-F5344CB8AC3E}">
        <p14:creationId xmlns:p14="http://schemas.microsoft.com/office/powerpoint/2010/main" val="5186791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8183"/>
            <a:ext cx="8596668" cy="1320800"/>
          </a:xfrm>
        </p:spPr>
        <p:txBody>
          <a:bodyPr/>
          <a:lstStyle/>
          <a:p>
            <a:r>
              <a:rPr lang="en-GB" dirty="0" smtClean="0"/>
              <a:t>Themes and ideas</a:t>
            </a:r>
            <a:endParaRPr lang="en-GB" dirty="0"/>
          </a:p>
        </p:txBody>
      </p:sp>
      <p:sp>
        <p:nvSpPr>
          <p:cNvPr id="3" name="Content Placeholder 2"/>
          <p:cNvSpPr>
            <a:spLocks noGrp="1"/>
          </p:cNvSpPr>
          <p:nvPr>
            <p:ph idx="1"/>
          </p:nvPr>
        </p:nvSpPr>
        <p:spPr>
          <a:xfrm>
            <a:off x="677334" y="1332412"/>
            <a:ext cx="8596668" cy="822959"/>
          </a:xfrm>
        </p:spPr>
        <p:txBody>
          <a:bodyPr/>
          <a:lstStyle/>
          <a:p>
            <a:r>
              <a:rPr lang="en-GB" dirty="0" smtClean="0"/>
              <a:t>Throughout, I’ve tried to take elements of things we’ve seen in the evening sessions:</a:t>
            </a:r>
          </a:p>
          <a:p>
            <a:endParaRPr lang="en-GB" dirty="0" smtClean="0"/>
          </a:p>
          <a:p>
            <a:endParaRPr lang="en-GB" dirty="0" smtClean="0"/>
          </a:p>
        </p:txBody>
      </p:sp>
      <p:pic>
        <p:nvPicPr>
          <p:cNvPr id="4" name="Picture 3"/>
          <p:cNvPicPr>
            <a:picLocks noChangeAspect="1"/>
          </p:cNvPicPr>
          <p:nvPr/>
        </p:nvPicPr>
        <p:blipFill rotWithShape="1">
          <a:blip r:embed="rId3"/>
          <a:srcRect l="48161"/>
          <a:stretch/>
        </p:blipFill>
        <p:spPr>
          <a:xfrm>
            <a:off x="8252140" y="1914008"/>
            <a:ext cx="1021862" cy="1478407"/>
          </a:xfrm>
          <a:prstGeom prst="rect">
            <a:avLst/>
          </a:prstGeom>
        </p:spPr>
      </p:pic>
      <p:sp>
        <p:nvSpPr>
          <p:cNvPr id="5" name="Rectangle 4"/>
          <p:cNvSpPr/>
          <p:nvPr/>
        </p:nvSpPr>
        <p:spPr>
          <a:xfrm>
            <a:off x="971006" y="2475765"/>
            <a:ext cx="6096000" cy="646331"/>
          </a:xfrm>
          <a:prstGeom prst="rect">
            <a:avLst/>
          </a:prstGeom>
        </p:spPr>
        <p:txBody>
          <a:bodyPr>
            <a:spAutoFit/>
          </a:bodyPr>
          <a:lstStyle/>
          <a:p>
            <a:pPr marL="285750" indent="-285750">
              <a:buFont typeface="Wingdings" panose="05000000000000000000" pitchFamily="2" charset="2"/>
              <a:buChar char="Ø"/>
            </a:pPr>
            <a:r>
              <a:rPr lang="en-GB" dirty="0" smtClean="0"/>
              <a:t>Experiential learning where possible/appropriate. </a:t>
            </a:r>
          </a:p>
          <a:p>
            <a:endParaRPr lang="en-GB" dirty="0" smtClean="0"/>
          </a:p>
        </p:txBody>
      </p:sp>
      <p:sp>
        <p:nvSpPr>
          <p:cNvPr id="6" name="Rectangle 5"/>
          <p:cNvSpPr/>
          <p:nvPr/>
        </p:nvSpPr>
        <p:spPr>
          <a:xfrm>
            <a:off x="971006" y="3648595"/>
            <a:ext cx="6096000" cy="646331"/>
          </a:xfrm>
          <a:prstGeom prst="rect">
            <a:avLst/>
          </a:prstGeom>
        </p:spPr>
        <p:txBody>
          <a:bodyPr>
            <a:spAutoFit/>
          </a:bodyPr>
          <a:lstStyle/>
          <a:p>
            <a:pPr marL="285750" indent="-285750">
              <a:buFont typeface="Wingdings" panose="05000000000000000000" pitchFamily="2" charset="2"/>
              <a:buChar char="Ø"/>
            </a:pPr>
            <a:r>
              <a:rPr lang="en-GB" dirty="0" smtClean="0"/>
              <a:t>The use of stories.</a:t>
            </a:r>
          </a:p>
          <a:p>
            <a:endParaRPr lang="en-GB" dirty="0" smtClean="0"/>
          </a:p>
        </p:txBody>
      </p:sp>
      <p:sp>
        <p:nvSpPr>
          <p:cNvPr id="7" name="Rectangle 6"/>
          <p:cNvSpPr/>
          <p:nvPr/>
        </p:nvSpPr>
        <p:spPr>
          <a:xfrm>
            <a:off x="971006" y="4821425"/>
            <a:ext cx="2542684" cy="369332"/>
          </a:xfrm>
          <a:prstGeom prst="rect">
            <a:avLst/>
          </a:prstGeom>
        </p:spPr>
        <p:txBody>
          <a:bodyPr wrap="none">
            <a:spAutoFit/>
          </a:bodyPr>
          <a:lstStyle/>
          <a:p>
            <a:pPr marL="285750" indent="-285750">
              <a:buFont typeface="Wingdings" panose="05000000000000000000" pitchFamily="2" charset="2"/>
              <a:buChar char="Ø"/>
            </a:pPr>
            <a:r>
              <a:rPr lang="en-GB" dirty="0" smtClean="0"/>
              <a:t>The use of pictures.</a:t>
            </a:r>
          </a:p>
        </p:txBody>
      </p:sp>
      <p:pic>
        <p:nvPicPr>
          <p:cNvPr id="8" name="Picture 7"/>
          <p:cNvPicPr>
            <a:picLocks noChangeAspect="1"/>
          </p:cNvPicPr>
          <p:nvPr/>
        </p:nvPicPr>
        <p:blipFill>
          <a:blip/>
          <a:stretch>
            <a:fillRect/>
          </a:stretch>
        </p:blipFill>
        <p:spPr>
          <a:xfrm>
            <a:off x="6734126" y="2228671"/>
            <a:ext cx="1065139" cy="951017"/>
          </a:xfrm>
          <a:prstGeom prst="rect">
            <a:avLst/>
          </a:prstGeom>
        </p:spPr>
      </p:pic>
      <p:pic>
        <p:nvPicPr>
          <p:cNvPr id="9" name="Picture 8"/>
          <p:cNvPicPr>
            <a:picLocks noChangeAspect="1"/>
          </p:cNvPicPr>
          <p:nvPr/>
        </p:nvPicPr>
        <p:blipFill>
          <a:blip/>
          <a:stretch>
            <a:fillRect/>
          </a:stretch>
        </p:blipFill>
        <p:spPr>
          <a:xfrm>
            <a:off x="6909079" y="4696719"/>
            <a:ext cx="1402294" cy="1529775"/>
          </a:xfrm>
          <a:prstGeom prst="rect">
            <a:avLst/>
          </a:prstGeom>
        </p:spPr>
      </p:pic>
      <p:pic>
        <p:nvPicPr>
          <p:cNvPr id="10" name="Picture 9"/>
          <p:cNvPicPr>
            <a:picLocks noChangeAspect="1"/>
          </p:cNvPicPr>
          <p:nvPr/>
        </p:nvPicPr>
        <p:blipFill>
          <a:blip/>
          <a:stretch>
            <a:fillRect/>
          </a:stretch>
        </p:blipFill>
        <p:spPr>
          <a:xfrm>
            <a:off x="3738776" y="4696719"/>
            <a:ext cx="2945217" cy="1593408"/>
          </a:xfrm>
          <a:prstGeom prst="rect">
            <a:avLst/>
          </a:prstGeom>
        </p:spPr>
      </p:pic>
      <p:pic>
        <p:nvPicPr>
          <p:cNvPr id="11" name="Picture 10"/>
          <p:cNvPicPr>
            <a:picLocks noChangeAspect="1"/>
          </p:cNvPicPr>
          <p:nvPr/>
        </p:nvPicPr>
        <p:blipFill>
          <a:blip/>
          <a:stretch>
            <a:fillRect/>
          </a:stretch>
        </p:blipFill>
        <p:spPr>
          <a:xfrm>
            <a:off x="3738776" y="3299595"/>
            <a:ext cx="1051054" cy="1196228"/>
          </a:xfrm>
          <a:prstGeom prst="rect">
            <a:avLst/>
          </a:prstGeom>
        </p:spPr>
      </p:pic>
      <p:sp>
        <p:nvSpPr>
          <p:cNvPr id="12" name="TextBox 11"/>
          <p:cNvSpPr txBox="1"/>
          <p:nvPr/>
        </p:nvSpPr>
        <p:spPr>
          <a:xfrm>
            <a:off x="4739697" y="3652336"/>
            <a:ext cx="2515541" cy="369332"/>
          </a:xfrm>
          <a:prstGeom prst="rect">
            <a:avLst/>
          </a:prstGeom>
          <a:noFill/>
        </p:spPr>
        <p:txBody>
          <a:bodyPr wrap="square" rtlCol="0">
            <a:spAutoFit/>
          </a:bodyPr>
          <a:lstStyle/>
          <a:p>
            <a:r>
              <a:rPr lang="en-GB" dirty="0" smtClean="0"/>
              <a:t>“Let the text breath”</a:t>
            </a:r>
            <a:endParaRPr lang="en-GB" dirty="0"/>
          </a:p>
        </p:txBody>
      </p:sp>
    </p:spTree>
    <p:extLst>
      <p:ext uri="{BB962C8B-B14F-4D97-AF65-F5344CB8AC3E}">
        <p14:creationId xmlns:p14="http://schemas.microsoft.com/office/powerpoint/2010/main" val="166549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271" y="126274"/>
            <a:ext cx="8596668" cy="1320800"/>
          </a:xfrm>
        </p:spPr>
        <p:txBody>
          <a:bodyPr/>
          <a:lstStyle/>
          <a:p>
            <a:r>
              <a:rPr lang="en-GB" dirty="0" smtClean="0"/>
              <a:t>1. State of play.</a:t>
            </a:r>
            <a:endParaRPr lang="en-GB" dirty="0"/>
          </a:p>
        </p:txBody>
      </p:sp>
      <p:sp>
        <p:nvSpPr>
          <p:cNvPr id="3" name="Content Placeholder 2"/>
          <p:cNvSpPr>
            <a:spLocks noGrp="1"/>
          </p:cNvSpPr>
          <p:nvPr>
            <p:ph idx="1"/>
          </p:nvPr>
        </p:nvSpPr>
        <p:spPr>
          <a:xfrm>
            <a:off x="313510" y="786674"/>
            <a:ext cx="8125096" cy="4460756"/>
          </a:xfrm>
        </p:spPr>
        <p:txBody>
          <a:bodyPr/>
          <a:lstStyle/>
          <a:p>
            <a:r>
              <a:rPr lang="en-GB" dirty="0" smtClean="0"/>
              <a:t>An introduction to the topic.</a:t>
            </a:r>
          </a:p>
          <a:p>
            <a:r>
              <a:rPr lang="en-GB" dirty="0" smtClean="0"/>
              <a:t>To make sure everyone knows what climate change is an understands “the basics”.</a:t>
            </a:r>
          </a:p>
          <a:p>
            <a:endParaRPr lang="en-GB" dirty="0" smtClean="0"/>
          </a:p>
          <a:p>
            <a:r>
              <a:rPr lang="en-GB" u="sng" dirty="0" smtClean="0"/>
              <a:t>Learning </a:t>
            </a:r>
            <a:r>
              <a:rPr lang="en-GB" u="sng" dirty="0"/>
              <a:t>Intention</a:t>
            </a:r>
            <a:r>
              <a:rPr lang="en-GB" dirty="0"/>
              <a:t>: To understand what climate change is.</a:t>
            </a:r>
          </a:p>
          <a:p>
            <a:pPr marL="0" indent="0">
              <a:buNone/>
            </a:pPr>
            <a:endParaRPr lang="en-GB" dirty="0"/>
          </a:p>
          <a:p>
            <a:r>
              <a:rPr lang="en-GB" u="sng" dirty="0" smtClean="0"/>
              <a:t>Success Criteria 1 (SC1)</a:t>
            </a:r>
            <a:r>
              <a:rPr lang="en-GB" dirty="0" smtClean="0"/>
              <a:t>: To </a:t>
            </a:r>
            <a:r>
              <a:rPr lang="en-GB" dirty="0"/>
              <a:t>understand what is meant by climate change.</a:t>
            </a:r>
          </a:p>
          <a:p>
            <a:r>
              <a:rPr lang="en-GB" u="sng" dirty="0" smtClean="0"/>
              <a:t>SC2</a:t>
            </a:r>
            <a:r>
              <a:rPr lang="en-GB" dirty="0" smtClean="0"/>
              <a:t>: </a:t>
            </a:r>
            <a:r>
              <a:rPr lang="en-GB" dirty="0"/>
              <a:t>To understand some of the causes of climate change.</a:t>
            </a:r>
          </a:p>
          <a:p>
            <a:r>
              <a:rPr lang="en-GB" u="sng" dirty="0" smtClean="0"/>
              <a:t>SC3</a:t>
            </a:r>
            <a:r>
              <a:rPr lang="en-GB" dirty="0"/>
              <a:t>: To understand some of the effects of climate change.</a:t>
            </a:r>
          </a:p>
          <a:p>
            <a:endParaRPr lang="en-GB" dirty="0"/>
          </a:p>
        </p:txBody>
      </p:sp>
      <p:pic>
        <p:nvPicPr>
          <p:cNvPr id="4" name="Picture 3"/>
          <p:cNvPicPr>
            <a:picLocks noChangeAspect="1"/>
          </p:cNvPicPr>
          <p:nvPr/>
        </p:nvPicPr>
        <p:blipFill>
          <a:blip r:embed="rId2"/>
          <a:stretch>
            <a:fillRect/>
          </a:stretch>
        </p:blipFill>
        <p:spPr>
          <a:xfrm>
            <a:off x="7105651" y="4314825"/>
            <a:ext cx="5086349" cy="2543175"/>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8425128" y="366146"/>
            <a:ext cx="3410426" cy="3772426"/>
          </a:xfrm>
          <a:prstGeom prst="rect">
            <a:avLst/>
          </a:prstGeom>
        </p:spPr>
      </p:pic>
      <p:pic>
        <p:nvPicPr>
          <p:cNvPr id="6" name="Picture 5"/>
          <p:cNvPicPr>
            <a:picLocks noChangeAspect="1"/>
          </p:cNvPicPr>
          <p:nvPr/>
        </p:nvPicPr>
        <p:blipFill>
          <a:blip r:embed="rId4"/>
          <a:stretch>
            <a:fillRect/>
          </a:stretch>
        </p:blipFill>
        <p:spPr>
          <a:xfrm>
            <a:off x="186268" y="5171571"/>
            <a:ext cx="2279153" cy="1472517"/>
          </a:xfrm>
          <a:prstGeom prst="rect">
            <a:avLst/>
          </a:prstGeom>
        </p:spPr>
      </p:pic>
      <p:pic>
        <p:nvPicPr>
          <p:cNvPr id="7" name="Picture 6"/>
          <p:cNvPicPr>
            <a:picLocks noChangeAspect="1"/>
          </p:cNvPicPr>
          <p:nvPr/>
        </p:nvPicPr>
        <p:blipFill>
          <a:blip r:embed="rId5"/>
          <a:stretch>
            <a:fillRect/>
          </a:stretch>
        </p:blipFill>
        <p:spPr>
          <a:xfrm>
            <a:off x="2157324" y="4546097"/>
            <a:ext cx="2389865" cy="1592342"/>
          </a:xfrm>
          <a:prstGeom prst="rect">
            <a:avLst/>
          </a:prstGeom>
        </p:spPr>
      </p:pic>
      <p:pic>
        <p:nvPicPr>
          <p:cNvPr id="8" name="Picture 7"/>
          <p:cNvPicPr>
            <a:picLocks noChangeAspect="1"/>
          </p:cNvPicPr>
          <p:nvPr/>
        </p:nvPicPr>
        <p:blipFill>
          <a:blip r:embed="rId6"/>
          <a:stretch>
            <a:fillRect/>
          </a:stretch>
        </p:blipFill>
        <p:spPr>
          <a:xfrm>
            <a:off x="3939662" y="5243212"/>
            <a:ext cx="2932625" cy="1405095"/>
          </a:xfrm>
          <a:prstGeom prst="rect">
            <a:avLst/>
          </a:prstGeom>
        </p:spPr>
      </p:pic>
      <p:pic>
        <p:nvPicPr>
          <p:cNvPr id="9" name="Picture 8"/>
          <p:cNvPicPr>
            <a:picLocks noChangeAspect="1"/>
          </p:cNvPicPr>
          <p:nvPr/>
        </p:nvPicPr>
        <p:blipFill>
          <a:blip r:embed="rId7"/>
          <a:stretch>
            <a:fillRect/>
          </a:stretch>
        </p:blipFill>
        <p:spPr>
          <a:xfrm>
            <a:off x="186268" y="5089819"/>
            <a:ext cx="2764633" cy="1554269"/>
          </a:xfrm>
          <a:prstGeom prst="rect">
            <a:avLst/>
          </a:prstGeom>
        </p:spPr>
      </p:pic>
      <p:pic>
        <p:nvPicPr>
          <p:cNvPr id="10" name="Picture 9"/>
          <p:cNvPicPr>
            <a:picLocks noChangeAspect="1"/>
          </p:cNvPicPr>
          <p:nvPr/>
        </p:nvPicPr>
        <p:blipFill>
          <a:blip r:embed="rId8"/>
          <a:stretch>
            <a:fillRect/>
          </a:stretch>
        </p:blipFill>
        <p:spPr>
          <a:xfrm>
            <a:off x="2005182" y="4235273"/>
            <a:ext cx="2591696" cy="1457662"/>
          </a:xfrm>
          <a:prstGeom prst="rect">
            <a:avLst/>
          </a:prstGeom>
        </p:spPr>
      </p:pic>
      <p:pic>
        <p:nvPicPr>
          <p:cNvPr id="11" name="Picture 10"/>
          <p:cNvPicPr>
            <a:picLocks noChangeAspect="1"/>
          </p:cNvPicPr>
          <p:nvPr/>
        </p:nvPicPr>
        <p:blipFill>
          <a:blip r:embed="rId9"/>
          <a:stretch>
            <a:fillRect/>
          </a:stretch>
        </p:blipFill>
        <p:spPr>
          <a:xfrm>
            <a:off x="4136639" y="5042263"/>
            <a:ext cx="2932625" cy="1649379"/>
          </a:xfrm>
          <a:prstGeom prst="rect">
            <a:avLst/>
          </a:prstGeom>
        </p:spPr>
      </p:pic>
    </p:spTree>
    <p:extLst>
      <p:ext uri="{BB962C8B-B14F-4D97-AF65-F5344CB8AC3E}">
        <p14:creationId xmlns:p14="http://schemas.microsoft.com/office/powerpoint/2010/main" val="29565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3212"/>
            <a:ext cx="8596668" cy="1320800"/>
          </a:xfrm>
        </p:spPr>
        <p:txBody>
          <a:bodyPr/>
          <a:lstStyle/>
          <a:p>
            <a:r>
              <a:rPr lang="en-GB" dirty="0" smtClean="0"/>
              <a:t>2. How did we get here?</a:t>
            </a:r>
            <a:endParaRPr lang="en-GB" dirty="0"/>
          </a:p>
        </p:txBody>
      </p:sp>
      <p:sp>
        <p:nvSpPr>
          <p:cNvPr id="3" name="Content Placeholder 2"/>
          <p:cNvSpPr>
            <a:spLocks noGrp="1"/>
          </p:cNvSpPr>
          <p:nvPr>
            <p:ph idx="1"/>
          </p:nvPr>
        </p:nvSpPr>
        <p:spPr>
          <a:xfrm>
            <a:off x="552923" y="1024119"/>
            <a:ext cx="8845489" cy="3880773"/>
          </a:xfrm>
        </p:spPr>
        <p:txBody>
          <a:bodyPr/>
          <a:lstStyle/>
          <a:p>
            <a:pPr marL="0" indent="0">
              <a:buNone/>
            </a:pPr>
            <a:r>
              <a:rPr lang="en-GB" u="sng" dirty="0"/>
              <a:t>Learning Intention</a:t>
            </a:r>
            <a:r>
              <a:rPr lang="en-GB" dirty="0"/>
              <a:t>: To understand why we are allowing climate change to happen</a:t>
            </a:r>
            <a:r>
              <a:rPr lang="en-GB" dirty="0" smtClean="0"/>
              <a:t>.</a:t>
            </a:r>
            <a:endParaRPr lang="en-GB" u="sng" dirty="0" smtClean="0"/>
          </a:p>
          <a:p>
            <a:pPr marL="0" indent="0">
              <a:buNone/>
            </a:pPr>
            <a:endParaRPr lang="en-GB" u="sng" dirty="0"/>
          </a:p>
          <a:p>
            <a:pPr marL="0" indent="0">
              <a:buNone/>
            </a:pPr>
            <a:r>
              <a:rPr lang="en-GB" u="sng" dirty="0" smtClean="0"/>
              <a:t>SC1</a:t>
            </a:r>
            <a:r>
              <a:rPr lang="en-GB" dirty="0" smtClean="0"/>
              <a:t>: To </a:t>
            </a:r>
            <a:r>
              <a:rPr lang="en-GB" dirty="0"/>
              <a:t>understand why people do things that cause climate change.</a:t>
            </a:r>
          </a:p>
          <a:p>
            <a:pPr marL="0" indent="0">
              <a:buNone/>
            </a:pPr>
            <a:r>
              <a:rPr lang="en-GB" u="sng" dirty="0" smtClean="0"/>
              <a:t>SC2</a:t>
            </a:r>
            <a:r>
              <a:rPr lang="en-GB" dirty="0"/>
              <a:t>: To look at Buddhist explanations.</a:t>
            </a:r>
          </a:p>
          <a:p>
            <a:pPr marL="0" indent="0">
              <a:buNone/>
            </a:pPr>
            <a:r>
              <a:rPr lang="en-GB" u="sng" dirty="0" smtClean="0"/>
              <a:t>SC3</a:t>
            </a:r>
            <a:r>
              <a:rPr lang="en-GB" dirty="0"/>
              <a:t>: To look at Christian explanations.</a:t>
            </a:r>
          </a:p>
          <a:p>
            <a:endParaRPr lang="en-GB" dirty="0"/>
          </a:p>
        </p:txBody>
      </p:sp>
      <p:pic>
        <p:nvPicPr>
          <p:cNvPr id="4" name="Picture 3"/>
          <p:cNvPicPr>
            <a:picLocks noChangeAspect="1"/>
          </p:cNvPicPr>
          <p:nvPr/>
        </p:nvPicPr>
        <p:blipFill>
          <a:blip r:embed="rId3"/>
          <a:stretch>
            <a:fillRect/>
          </a:stretch>
        </p:blipFill>
        <p:spPr>
          <a:xfrm>
            <a:off x="552923" y="3488789"/>
            <a:ext cx="7857246" cy="2365714"/>
          </a:xfrm>
          <a:prstGeom prst="rect">
            <a:avLst/>
          </a:prstGeom>
        </p:spPr>
      </p:pic>
      <p:pic>
        <p:nvPicPr>
          <p:cNvPr id="5" name="Picture 4"/>
          <p:cNvPicPr>
            <a:picLocks noChangeAspect="1"/>
          </p:cNvPicPr>
          <p:nvPr/>
        </p:nvPicPr>
        <p:blipFill>
          <a:blip r:embed="rId4"/>
          <a:stretch>
            <a:fillRect/>
          </a:stretch>
        </p:blipFill>
        <p:spPr>
          <a:xfrm>
            <a:off x="8401301" y="1539186"/>
            <a:ext cx="2118633" cy="2118633"/>
          </a:xfrm>
          <a:prstGeom prst="rect">
            <a:avLst/>
          </a:prstGeom>
          <a:effectLst>
            <a:softEdge rad="63500"/>
          </a:effectLst>
        </p:spPr>
      </p:pic>
      <p:pic>
        <p:nvPicPr>
          <p:cNvPr id="6" name="Picture 5"/>
          <p:cNvPicPr>
            <a:picLocks noChangeAspect="1"/>
          </p:cNvPicPr>
          <p:nvPr/>
        </p:nvPicPr>
        <p:blipFill>
          <a:blip/>
          <a:stretch>
            <a:fillRect/>
          </a:stretch>
        </p:blipFill>
        <p:spPr>
          <a:xfrm>
            <a:off x="9598165" y="3675150"/>
            <a:ext cx="1843537" cy="2740888"/>
          </a:xfrm>
          <a:prstGeom prst="rect">
            <a:avLst/>
          </a:prstGeom>
          <a:effectLst>
            <a:softEdge rad="63500"/>
          </a:effectLst>
        </p:spPr>
      </p:pic>
      <p:pic>
        <p:nvPicPr>
          <p:cNvPr id="7" name="Picture 6"/>
          <p:cNvPicPr>
            <a:picLocks noChangeAspect="1"/>
          </p:cNvPicPr>
          <p:nvPr/>
        </p:nvPicPr>
        <p:blipFill>
          <a:blip/>
          <a:stretch>
            <a:fillRect/>
          </a:stretch>
        </p:blipFill>
        <p:spPr>
          <a:xfrm>
            <a:off x="1767641" y="3195628"/>
            <a:ext cx="6660669" cy="3418528"/>
          </a:xfrm>
          <a:prstGeom prst="rect">
            <a:avLst/>
          </a:prstGeom>
        </p:spPr>
      </p:pic>
      <p:pic>
        <p:nvPicPr>
          <p:cNvPr id="9" name="Picture 8"/>
          <p:cNvPicPr>
            <a:picLocks noChangeAspect="1"/>
          </p:cNvPicPr>
          <p:nvPr/>
        </p:nvPicPr>
        <p:blipFill>
          <a:blip/>
          <a:stretch>
            <a:fillRect/>
          </a:stretch>
        </p:blipFill>
        <p:spPr>
          <a:xfrm>
            <a:off x="1767641" y="3096989"/>
            <a:ext cx="6660669" cy="3560896"/>
          </a:xfrm>
          <a:prstGeom prst="rect">
            <a:avLst/>
          </a:prstGeom>
        </p:spPr>
      </p:pic>
      <p:sp>
        <p:nvSpPr>
          <p:cNvPr id="8" name="Rounded Rectangle 7"/>
          <p:cNvSpPr/>
          <p:nvPr/>
        </p:nvSpPr>
        <p:spPr>
          <a:xfrm>
            <a:off x="9796891" y="6430106"/>
            <a:ext cx="1446084" cy="3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Genesis 3</a:t>
            </a:r>
            <a:endParaRPr lang="en-GB" dirty="0"/>
          </a:p>
        </p:txBody>
      </p:sp>
    </p:spTree>
    <p:extLst>
      <p:ext uri="{BB962C8B-B14F-4D97-AF65-F5344CB8AC3E}">
        <p14:creationId xmlns:p14="http://schemas.microsoft.com/office/powerpoint/2010/main" val="2224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4651"/>
            <a:ext cx="8596668" cy="1320800"/>
          </a:xfrm>
        </p:spPr>
        <p:txBody>
          <a:bodyPr/>
          <a:lstStyle/>
          <a:p>
            <a:r>
              <a:rPr lang="en-GB" dirty="0" smtClean="0"/>
              <a:t>3. Why should we change?</a:t>
            </a:r>
            <a:endParaRPr lang="en-GB" dirty="0"/>
          </a:p>
        </p:txBody>
      </p:sp>
      <p:sp>
        <p:nvSpPr>
          <p:cNvPr id="3" name="Content Placeholder 2"/>
          <p:cNvSpPr>
            <a:spLocks noGrp="1"/>
          </p:cNvSpPr>
          <p:nvPr>
            <p:ph idx="1"/>
          </p:nvPr>
        </p:nvSpPr>
        <p:spPr>
          <a:xfrm>
            <a:off x="677333" y="997995"/>
            <a:ext cx="8780175" cy="3880773"/>
          </a:xfrm>
        </p:spPr>
        <p:txBody>
          <a:bodyPr/>
          <a:lstStyle/>
          <a:p>
            <a:pPr marL="0" indent="0">
              <a:buNone/>
            </a:pPr>
            <a:r>
              <a:rPr lang="en-GB" u="sng" dirty="0"/>
              <a:t>Learning Intention</a:t>
            </a:r>
            <a:r>
              <a:rPr lang="en-GB" dirty="0"/>
              <a:t>: To understand what religious responses are to climate change.</a:t>
            </a:r>
          </a:p>
          <a:p>
            <a:pPr marL="0" indent="0">
              <a:buNone/>
            </a:pPr>
            <a:endParaRPr lang="en-GB" dirty="0"/>
          </a:p>
          <a:p>
            <a:pPr marL="0" indent="0">
              <a:buNone/>
            </a:pPr>
            <a:r>
              <a:rPr lang="en-GB" u="sng" dirty="0" smtClean="0"/>
              <a:t>SC1</a:t>
            </a:r>
            <a:r>
              <a:rPr lang="en-GB" dirty="0"/>
              <a:t>: To understand some Christian responses.</a:t>
            </a:r>
          </a:p>
          <a:p>
            <a:pPr marL="0" indent="0">
              <a:buNone/>
            </a:pPr>
            <a:r>
              <a:rPr lang="en-GB" u="sng" dirty="0" smtClean="0"/>
              <a:t>SC2</a:t>
            </a:r>
            <a:r>
              <a:rPr lang="en-GB" dirty="0"/>
              <a:t>: To understand some Islamic responses.</a:t>
            </a:r>
          </a:p>
          <a:p>
            <a:pPr marL="0" indent="0">
              <a:buNone/>
            </a:pPr>
            <a:r>
              <a:rPr lang="en-GB" u="sng" dirty="0" smtClean="0"/>
              <a:t>SC3</a:t>
            </a:r>
            <a:r>
              <a:rPr lang="en-GB" dirty="0"/>
              <a:t>: To understand some Buddhist responses.</a:t>
            </a:r>
          </a:p>
          <a:p>
            <a:endParaRPr lang="en-GB" dirty="0"/>
          </a:p>
        </p:txBody>
      </p:sp>
      <p:pic>
        <p:nvPicPr>
          <p:cNvPr id="5" name="Picture 4"/>
          <p:cNvPicPr>
            <a:picLocks noChangeAspect="1"/>
          </p:cNvPicPr>
          <p:nvPr/>
        </p:nvPicPr>
        <p:blipFill>
          <a:blip/>
          <a:stretch>
            <a:fillRect/>
          </a:stretch>
        </p:blipFill>
        <p:spPr>
          <a:xfrm>
            <a:off x="6428444" y="1525451"/>
            <a:ext cx="3255883" cy="1530054"/>
          </a:xfrm>
          <a:prstGeom prst="rect">
            <a:avLst/>
          </a:prstGeom>
        </p:spPr>
      </p:pic>
      <p:pic>
        <p:nvPicPr>
          <p:cNvPr id="6" name="Picture 5"/>
          <p:cNvPicPr>
            <a:picLocks noChangeAspect="1"/>
          </p:cNvPicPr>
          <p:nvPr/>
        </p:nvPicPr>
        <p:blipFill>
          <a:blip/>
          <a:stretch>
            <a:fillRect/>
          </a:stretch>
        </p:blipFill>
        <p:spPr>
          <a:xfrm>
            <a:off x="7012335" y="2819741"/>
            <a:ext cx="1005759" cy="1343663"/>
          </a:xfrm>
          <a:prstGeom prst="rect">
            <a:avLst/>
          </a:prstGeom>
        </p:spPr>
      </p:pic>
      <p:pic>
        <p:nvPicPr>
          <p:cNvPr id="7" name="Picture 6"/>
          <p:cNvPicPr>
            <a:picLocks noChangeAspect="1"/>
          </p:cNvPicPr>
          <p:nvPr/>
        </p:nvPicPr>
        <p:blipFill>
          <a:blip/>
          <a:stretch>
            <a:fillRect/>
          </a:stretch>
        </p:blipFill>
        <p:spPr>
          <a:xfrm>
            <a:off x="8240818" y="2819741"/>
            <a:ext cx="942368" cy="1343663"/>
          </a:xfrm>
          <a:prstGeom prst="rect">
            <a:avLst/>
          </a:prstGeom>
        </p:spPr>
      </p:pic>
      <p:pic>
        <p:nvPicPr>
          <p:cNvPr id="8" name="Picture 7"/>
          <p:cNvPicPr>
            <a:picLocks noChangeAspect="1"/>
          </p:cNvPicPr>
          <p:nvPr/>
        </p:nvPicPr>
        <p:blipFill>
          <a:blip/>
          <a:stretch>
            <a:fillRect/>
          </a:stretch>
        </p:blipFill>
        <p:spPr>
          <a:xfrm>
            <a:off x="448537" y="3191293"/>
            <a:ext cx="3191583" cy="1440604"/>
          </a:xfrm>
          <a:prstGeom prst="rect">
            <a:avLst/>
          </a:prstGeom>
        </p:spPr>
      </p:pic>
      <p:sp>
        <p:nvSpPr>
          <p:cNvPr id="9" name="Rectangle 8"/>
          <p:cNvSpPr/>
          <p:nvPr/>
        </p:nvSpPr>
        <p:spPr>
          <a:xfrm>
            <a:off x="460068" y="4631897"/>
            <a:ext cx="3191583" cy="560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Concept cracking</a:t>
            </a:r>
            <a:endParaRPr lang="en-GB" dirty="0"/>
          </a:p>
        </p:txBody>
      </p:sp>
      <p:sp>
        <p:nvSpPr>
          <p:cNvPr id="10" name="Rounded Rectangle 9"/>
          <p:cNvSpPr/>
          <p:nvPr/>
        </p:nvSpPr>
        <p:spPr>
          <a:xfrm>
            <a:off x="9907051" y="1421157"/>
            <a:ext cx="1679375" cy="2797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Dominion and Stewardship</a:t>
            </a:r>
            <a:endParaRPr lang="en-GB" dirty="0"/>
          </a:p>
        </p:txBody>
      </p:sp>
      <p:pic>
        <p:nvPicPr>
          <p:cNvPr id="11" name="Picture 10"/>
          <p:cNvPicPr>
            <a:picLocks noChangeAspect="1"/>
          </p:cNvPicPr>
          <p:nvPr/>
        </p:nvPicPr>
        <p:blipFill>
          <a:blip/>
          <a:stretch>
            <a:fillRect/>
          </a:stretch>
        </p:blipFill>
        <p:spPr>
          <a:xfrm>
            <a:off x="448537" y="5403273"/>
            <a:ext cx="4621884" cy="1294527"/>
          </a:xfrm>
          <a:prstGeom prst="rect">
            <a:avLst/>
          </a:prstGeom>
        </p:spPr>
      </p:pic>
      <p:sp>
        <p:nvSpPr>
          <p:cNvPr id="12" name="Rounded Rectangle 11"/>
          <p:cNvSpPr/>
          <p:nvPr/>
        </p:nvSpPr>
        <p:spPr>
          <a:xfrm>
            <a:off x="5223164" y="5192148"/>
            <a:ext cx="1330036" cy="1505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Maslahah</a:t>
            </a:r>
            <a:endParaRPr lang="en-GB" dirty="0" smtClean="0"/>
          </a:p>
          <a:p>
            <a:pPr algn="ctr"/>
            <a:endParaRPr lang="en-GB" dirty="0"/>
          </a:p>
          <a:p>
            <a:pPr algn="ctr"/>
            <a:r>
              <a:rPr lang="en-GB" dirty="0" smtClean="0"/>
              <a:t>(public interest)</a:t>
            </a:r>
            <a:endParaRPr lang="en-GB" dirty="0"/>
          </a:p>
        </p:txBody>
      </p:sp>
      <p:pic>
        <p:nvPicPr>
          <p:cNvPr id="13" name="Picture 12"/>
          <p:cNvPicPr>
            <a:picLocks noChangeAspect="1"/>
          </p:cNvPicPr>
          <p:nvPr/>
        </p:nvPicPr>
        <p:blipFill>
          <a:blip/>
          <a:stretch>
            <a:fillRect/>
          </a:stretch>
        </p:blipFill>
        <p:spPr>
          <a:xfrm>
            <a:off x="7972073" y="4635858"/>
            <a:ext cx="2422226" cy="2103512"/>
          </a:xfrm>
          <a:prstGeom prst="rect">
            <a:avLst/>
          </a:prstGeom>
        </p:spPr>
      </p:pic>
      <p:sp>
        <p:nvSpPr>
          <p:cNvPr id="14" name="Rounded Rectangle 13"/>
          <p:cNvSpPr/>
          <p:nvPr/>
        </p:nvSpPr>
        <p:spPr>
          <a:xfrm>
            <a:off x="10536701" y="4867422"/>
            <a:ext cx="1477108" cy="15896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To be completed</a:t>
            </a:r>
            <a:endParaRPr lang="en-GB" dirty="0"/>
          </a:p>
        </p:txBody>
      </p:sp>
    </p:spTree>
    <p:extLst>
      <p:ext uri="{BB962C8B-B14F-4D97-AF65-F5344CB8AC3E}">
        <p14:creationId xmlns:p14="http://schemas.microsoft.com/office/powerpoint/2010/main" val="184139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3212"/>
            <a:ext cx="8596668" cy="1320800"/>
          </a:xfrm>
        </p:spPr>
        <p:txBody>
          <a:bodyPr/>
          <a:lstStyle/>
          <a:p>
            <a:r>
              <a:rPr lang="en-GB" dirty="0" smtClean="0"/>
              <a:t>4. What can we do?</a:t>
            </a:r>
            <a:endParaRPr lang="en-GB" dirty="0"/>
          </a:p>
        </p:txBody>
      </p:sp>
      <p:sp>
        <p:nvSpPr>
          <p:cNvPr id="3" name="Content Placeholder 2"/>
          <p:cNvSpPr>
            <a:spLocks noGrp="1"/>
          </p:cNvSpPr>
          <p:nvPr>
            <p:ph idx="1"/>
          </p:nvPr>
        </p:nvSpPr>
        <p:spPr>
          <a:xfrm>
            <a:off x="677334" y="773612"/>
            <a:ext cx="8596668" cy="2116182"/>
          </a:xfrm>
        </p:spPr>
        <p:txBody>
          <a:bodyPr/>
          <a:lstStyle/>
          <a:p>
            <a:pPr marL="0" indent="0">
              <a:buNone/>
            </a:pPr>
            <a:r>
              <a:rPr lang="en-GB" u="sng" dirty="0"/>
              <a:t>Learning Intention</a:t>
            </a:r>
            <a:r>
              <a:rPr lang="en-GB" dirty="0"/>
              <a:t>: To understand what we can do to reduce climate change.</a:t>
            </a:r>
          </a:p>
          <a:p>
            <a:pPr marL="0" indent="0">
              <a:buNone/>
            </a:pPr>
            <a:endParaRPr lang="en-GB" dirty="0"/>
          </a:p>
          <a:p>
            <a:pPr marL="0" indent="0">
              <a:buNone/>
            </a:pPr>
            <a:r>
              <a:rPr lang="en-GB" u="sng" dirty="0" smtClean="0"/>
              <a:t>SC1</a:t>
            </a:r>
            <a:r>
              <a:rPr lang="en-GB" dirty="0"/>
              <a:t>: </a:t>
            </a:r>
            <a:r>
              <a:rPr lang="en-GB" dirty="0" smtClean="0"/>
              <a:t>To be confirmed…</a:t>
            </a:r>
            <a:endParaRPr lang="en-GB" dirty="0"/>
          </a:p>
          <a:p>
            <a:pPr marL="0" indent="0">
              <a:buNone/>
            </a:pPr>
            <a:r>
              <a:rPr lang="en-GB" u="sng" dirty="0" smtClean="0"/>
              <a:t>SC2</a:t>
            </a:r>
            <a:r>
              <a:rPr lang="en-GB" dirty="0"/>
              <a:t>: To experience one thing we can do – chocolate!</a:t>
            </a:r>
          </a:p>
          <a:p>
            <a:pPr marL="0" indent="0">
              <a:buNone/>
            </a:pPr>
            <a:r>
              <a:rPr lang="en-GB" u="sng" dirty="0" smtClean="0"/>
              <a:t>SC3</a:t>
            </a:r>
            <a:r>
              <a:rPr lang="en-GB" dirty="0"/>
              <a:t>: To complete a </a:t>
            </a:r>
            <a:r>
              <a:rPr lang="en-GB" dirty="0" smtClean="0"/>
              <a:t>“diamond 9” </a:t>
            </a:r>
            <a:r>
              <a:rPr lang="en-GB" dirty="0"/>
              <a:t>on things we can do.</a:t>
            </a:r>
          </a:p>
          <a:p>
            <a:endParaRPr lang="en-GB" dirty="0"/>
          </a:p>
        </p:txBody>
      </p:sp>
    </p:spTree>
    <p:extLst>
      <p:ext uri="{BB962C8B-B14F-4D97-AF65-F5344CB8AC3E}">
        <p14:creationId xmlns:p14="http://schemas.microsoft.com/office/powerpoint/2010/main" val="2054092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49" y="0"/>
            <a:ext cx="9771017" cy="1097279"/>
          </a:xfrm>
        </p:spPr>
        <p:txBody>
          <a:bodyPr>
            <a:normAutofit/>
          </a:bodyPr>
          <a:lstStyle/>
          <a:p>
            <a:r>
              <a:rPr lang="en-GB" sz="2800" u="sng" dirty="0" smtClean="0"/>
              <a:t>Success criteria 2</a:t>
            </a:r>
            <a:r>
              <a:rPr lang="en-GB" sz="2800" dirty="0" smtClean="0"/>
              <a:t>: </a:t>
            </a:r>
            <a:r>
              <a:rPr lang="en-GB" sz="2800" dirty="0"/>
              <a:t>To experience one thing we can do – </a:t>
            </a:r>
            <a:r>
              <a:rPr lang="en-GB" sz="2800" dirty="0" smtClean="0"/>
              <a:t>chocolate!</a:t>
            </a:r>
            <a:endParaRPr lang="en-GB" sz="2800" dirty="0"/>
          </a:p>
        </p:txBody>
      </p:sp>
      <p:sp>
        <p:nvSpPr>
          <p:cNvPr id="3" name="Content Placeholder 2"/>
          <p:cNvSpPr>
            <a:spLocks noGrp="1"/>
          </p:cNvSpPr>
          <p:nvPr>
            <p:ph idx="1"/>
          </p:nvPr>
        </p:nvSpPr>
        <p:spPr>
          <a:xfrm>
            <a:off x="328749" y="927463"/>
            <a:ext cx="11480074" cy="1928280"/>
          </a:xfrm>
          <a:solidFill>
            <a:schemeClr val="accent4">
              <a:lumMod val="40000"/>
              <a:lumOff val="60000"/>
            </a:schemeClr>
          </a:solidFill>
        </p:spPr>
        <p:txBody>
          <a:bodyPr>
            <a:normAutofit/>
          </a:bodyPr>
          <a:lstStyle/>
          <a:p>
            <a:pPr marL="0" indent="0">
              <a:buNone/>
            </a:pPr>
            <a:r>
              <a:rPr lang="en-GB" dirty="0" smtClean="0"/>
              <a:t>As we have seen over the last few lessons, climate change is caused by human choices. In a moment you’ll make a choice that represents the choices we make everyday.</a:t>
            </a:r>
          </a:p>
          <a:p>
            <a:pPr marL="0" indent="0">
              <a:buNone/>
            </a:pPr>
            <a:r>
              <a:rPr lang="en-GB" dirty="0" smtClean="0"/>
              <a:t>You will have the choice between one piece of “climate change friendly” Rainforest </a:t>
            </a:r>
            <a:r>
              <a:rPr lang="en-GB" dirty="0"/>
              <a:t>A</a:t>
            </a:r>
            <a:r>
              <a:rPr lang="en-GB" dirty="0" smtClean="0"/>
              <a:t>lliance or Fairtrade chocolate, or two pieces of “normal” chocolate.</a:t>
            </a:r>
          </a:p>
          <a:p>
            <a:pPr marL="0" indent="0">
              <a:buNone/>
            </a:pPr>
            <a:r>
              <a:rPr lang="en-GB" dirty="0" smtClean="0"/>
              <a:t>What will you pick?</a:t>
            </a:r>
            <a:endParaRPr lang="en-GB" dirty="0"/>
          </a:p>
        </p:txBody>
      </p:sp>
      <p:pic>
        <p:nvPicPr>
          <p:cNvPr id="4" name="Picture 3"/>
          <p:cNvPicPr>
            <a:picLocks noChangeAspect="1"/>
          </p:cNvPicPr>
          <p:nvPr/>
        </p:nvPicPr>
        <p:blipFill>
          <a:blip/>
          <a:stretch>
            <a:fillRect/>
          </a:stretch>
        </p:blipFill>
        <p:spPr>
          <a:xfrm>
            <a:off x="10022032" y="3168244"/>
            <a:ext cx="1786791" cy="1603718"/>
          </a:xfrm>
          <a:prstGeom prst="rect">
            <a:avLst/>
          </a:prstGeom>
          <a:effectLst>
            <a:softEdge rad="63500"/>
          </a:effectLst>
        </p:spPr>
      </p:pic>
      <p:pic>
        <p:nvPicPr>
          <p:cNvPr id="5" name="Picture 4"/>
          <p:cNvPicPr>
            <a:picLocks noChangeAspect="1"/>
          </p:cNvPicPr>
          <p:nvPr/>
        </p:nvPicPr>
        <p:blipFill rotWithShape="1">
          <a:blip/>
          <a:srcRect r="10382"/>
          <a:stretch/>
        </p:blipFill>
        <p:spPr>
          <a:xfrm>
            <a:off x="10200571" y="4803072"/>
            <a:ext cx="1429712" cy="1627792"/>
          </a:xfrm>
          <a:prstGeom prst="rect">
            <a:avLst/>
          </a:prstGeom>
          <a:effectLst>
            <a:softEdge rad="63500"/>
          </a:effectLst>
        </p:spPr>
      </p:pic>
      <p:sp>
        <p:nvSpPr>
          <p:cNvPr id="6" name="AutoShape 2" descr="One Piece Dark Chocolate Bar Stock Photo 220179013 | Shutte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a:stretch>
            <a:fillRect/>
          </a:stretch>
        </p:blipFill>
        <p:spPr>
          <a:xfrm>
            <a:off x="7734583" y="3622868"/>
            <a:ext cx="1878350" cy="1677993"/>
          </a:xfrm>
          <a:prstGeom prst="rect">
            <a:avLst/>
          </a:prstGeom>
        </p:spPr>
      </p:pic>
      <p:grpSp>
        <p:nvGrpSpPr>
          <p:cNvPr id="13" name="Group 12"/>
          <p:cNvGrpSpPr/>
          <p:nvPr/>
        </p:nvGrpSpPr>
        <p:grpSpPr>
          <a:xfrm>
            <a:off x="480799" y="3622868"/>
            <a:ext cx="3447211" cy="1677994"/>
            <a:chOff x="6895760" y="4486586"/>
            <a:chExt cx="3447211" cy="1677994"/>
          </a:xfrm>
        </p:grpSpPr>
        <p:pic>
          <p:nvPicPr>
            <p:cNvPr id="9" name="Picture 8"/>
            <p:cNvPicPr>
              <a:picLocks noChangeAspect="1"/>
            </p:cNvPicPr>
            <p:nvPr/>
          </p:nvPicPr>
          <p:blipFill rotWithShape="1">
            <a:blip/>
            <a:srcRect r="6968"/>
            <a:stretch/>
          </p:blipFill>
          <p:spPr>
            <a:xfrm>
              <a:off x="6895760" y="4486587"/>
              <a:ext cx="1747479" cy="1677993"/>
            </a:xfrm>
            <a:prstGeom prst="rect">
              <a:avLst/>
            </a:prstGeom>
          </p:spPr>
        </p:pic>
        <p:pic>
          <p:nvPicPr>
            <p:cNvPr id="10" name="Picture 9"/>
            <p:cNvPicPr>
              <a:picLocks noChangeAspect="1"/>
            </p:cNvPicPr>
            <p:nvPr/>
          </p:nvPicPr>
          <p:blipFill rotWithShape="1">
            <a:blip/>
            <a:srcRect l="9509"/>
            <a:stretch/>
          </p:blipFill>
          <p:spPr>
            <a:xfrm>
              <a:off x="8643239" y="4486586"/>
              <a:ext cx="1699732" cy="1677993"/>
            </a:xfrm>
            <a:prstGeom prst="rect">
              <a:avLst/>
            </a:prstGeom>
          </p:spPr>
        </p:pic>
      </p:grpSp>
      <p:pic>
        <p:nvPicPr>
          <p:cNvPr id="12" name="Picture 11"/>
          <p:cNvPicPr>
            <a:picLocks noChangeAspect="1"/>
          </p:cNvPicPr>
          <p:nvPr/>
        </p:nvPicPr>
        <p:blipFill>
          <a:blip/>
          <a:stretch>
            <a:fillRect/>
          </a:stretch>
        </p:blipFill>
        <p:spPr>
          <a:xfrm>
            <a:off x="5113135" y="3746066"/>
            <a:ext cx="1243756" cy="884233"/>
          </a:xfrm>
          <a:prstGeom prst="rect">
            <a:avLst/>
          </a:prstGeom>
        </p:spPr>
      </p:pic>
      <p:pic>
        <p:nvPicPr>
          <p:cNvPr id="14" name="Picture 13"/>
          <p:cNvPicPr>
            <a:picLocks noChangeAspect="1"/>
          </p:cNvPicPr>
          <p:nvPr/>
        </p:nvPicPr>
        <p:blipFill>
          <a:blip r:embed="rId2"/>
          <a:stretch>
            <a:fillRect/>
          </a:stretch>
        </p:blipFill>
        <p:spPr>
          <a:xfrm>
            <a:off x="4570704" y="5000005"/>
            <a:ext cx="2358977" cy="1233926"/>
          </a:xfrm>
          <a:prstGeom prst="rect">
            <a:avLst/>
          </a:prstGeom>
        </p:spPr>
      </p:pic>
    </p:spTree>
    <p:extLst>
      <p:ext uri="{BB962C8B-B14F-4D97-AF65-F5344CB8AC3E}">
        <p14:creationId xmlns:p14="http://schemas.microsoft.com/office/powerpoint/2010/main" val="331606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12586"/>
            <a:ext cx="9771017" cy="1097279"/>
          </a:xfrm>
        </p:spPr>
        <p:txBody>
          <a:bodyPr>
            <a:normAutofit/>
          </a:bodyPr>
          <a:lstStyle/>
          <a:p>
            <a:r>
              <a:rPr lang="en-GB" sz="2800" u="sng" dirty="0" smtClean="0"/>
              <a:t>Success criteria 2</a:t>
            </a:r>
            <a:r>
              <a:rPr lang="en-GB" sz="2800" dirty="0" smtClean="0"/>
              <a:t>: </a:t>
            </a:r>
            <a:r>
              <a:rPr lang="en-GB" sz="2800" dirty="0"/>
              <a:t>To experience one thing we can do – </a:t>
            </a:r>
            <a:r>
              <a:rPr lang="en-GB" sz="2800" dirty="0" smtClean="0"/>
              <a:t>chocolate!</a:t>
            </a:r>
            <a:endParaRPr lang="en-GB" sz="2800" dirty="0"/>
          </a:p>
        </p:txBody>
      </p:sp>
      <p:pic>
        <p:nvPicPr>
          <p:cNvPr id="4" name="Picture 3"/>
          <p:cNvPicPr>
            <a:picLocks noChangeAspect="1"/>
          </p:cNvPicPr>
          <p:nvPr/>
        </p:nvPicPr>
        <p:blipFill>
          <a:blip/>
          <a:stretch>
            <a:fillRect/>
          </a:stretch>
        </p:blipFill>
        <p:spPr>
          <a:xfrm>
            <a:off x="10192080" y="327378"/>
            <a:ext cx="1786791" cy="1603718"/>
          </a:xfrm>
          <a:prstGeom prst="rect">
            <a:avLst/>
          </a:prstGeom>
          <a:effectLst>
            <a:softEdge rad="63500"/>
          </a:effectLst>
        </p:spPr>
      </p:pic>
      <p:pic>
        <p:nvPicPr>
          <p:cNvPr id="5" name="Picture 4"/>
          <p:cNvPicPr>
            <a:picLocks noChangeAspect="1"/>
          </p:cNvPicPr>
          <p:nvPr/>
        </p:nvPicPr>
        <p:blipFill rotWithShape="1">
          <a:blip/>
          <a:srcRect r="10382"/>
          <a:stretch/>
        </p:blipFill>
        <p:spPr>
          <a:xfrm>
            <a:off x="10370619" y="2058578"/>
            <a:ext cx="1429712" cy="1627792"/>
          </a:xfrm>
          <a:prstGeom prst="rect">
            <a:avLst/>
          </a:prstGeom>
          <a:effectLst>
            <a:softEdge rad="127000"/>
          </a:effectLst>
        </p:spPr>
      </p:pic>
      <p:sp>
        <p:nvSpPr>
          <p:cNvPr id="6" name="AutoShape 2" descr="One Piece Dark Chocolate Bar Stock Photo 220179013 | Shutte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a:stretch>
            <a:fillRect/>
          </a:stretch>
        </p:blipFill>
        <p:spPr>
          <a:xfrm>
            <a:off x="7513077" y="1097279"/>
            <a:ext cx="1878350" cy="1677993"/>
          </a:xfrm>
          <a:prstGeom prst="rect">
            <a:avLst/>
          </a:prstGeom>
        </p:spPr>
      </p:pic>
      <p:grpSp>
        <p:nvGrpSpPr>
          <p:cNvPr id="13" name="Group 12"/>
          <p:cNvGrpSpPr/>
          <p:nvPr/>
        </p:nvGrpSpPr>
        <p:grpSpPr>
          <a:xfrm>
            <a:off x="460375" y="1097279"/>
            <a:ext cx="3447211" cy="1677994"/>
            <a:chOff x="6895760" y="4486586"/>
            <a:chExt cx="3447211" cy="1677994"/>
          </a:xfrm>
        </p:grpSpPr>
        <p:pic>
          <p:nvPicPr>
            <p:cNvPr id="9" name="Picture 8"/>
            <p:cNvPicPr>
              <a:picLocks noChangeAspect="1"/>
            </p:cNvPicPr>
            <p:nvPr/>
          </p:nvPicPr>
          <p:blipFill rotWithShape="1">
            <a:blip/>
            <a:srcRect r="6968"/>
            <a:stretch/>
          </p:blipFill>
          <p:spPr>
            <a:xfrm>
              <a:off x="6895760" y="4486587"/>
              <a:ext cx="1747479" cy="1677993"/>
            </a:xfrm>
            <a:prstGeom prst="rect">
              <a:avLst/>
            </a:prstGeom>
          </p:spPr>
        </p:pic>
        <p:pic>
          <p:nvPicPr>
            <p:cNvPr id="10" name="Picture 9"/>
            <p:cNvPicPr>
              <a:picLocks noChangeAspect="1"/>
            </p:cNvPicPr>
            <p:nvPr/>
          </p:nvPicPr>
          <p:blipFill rotWithShape="1">
            <a:blip/>
            <a:srcRect l="9509"/>
            <a:stretch/>
          </p:blipFill>
          <p:spPr>
            <a:xfrm>
              <a:off x="8643239" y="4486586"/>
              <a:ext cx="1699732" cy="1677993"/>
            </a:xfrm>
            <a:prstGeom prst="rect">
              <a:avLst/>
            </a:prstGeom>
          </p:spPr>
        </p:pic>
      </p:grpSp>
      <p:pic>
        <p:nvPicPr>
          <p:cNvPr id="12" name="Picture 11"/>
          <p:cNvPicPr>
            <a:picLocks noChangeAspect="1"/>
          </p:cNvPicPr>
          <p:nvPr/>
        </p:nvPicPr>
        <p:blipFill>
          <a:blip/>
          <a:stretch>
            <a:fillRect/>
          </a:stretch>
        </p:blipFill>
        <p:spPr>
          <a:xfrm>
            <a:off x="5277240" y="908652"/>
            <a:ext cx="1243756" cy="884233"/>
          </a:xfrm>
          <a:prstGeom prst="rect">
            <a:avLst/>
          </a:prstGeom>
        </p:spPr>
      </p:pic>
      <p:pic>
        <p:nvPicPr>
          <p:cNvPr id="14" name="Picture 13"/>
          <p:cNvPicPr>
            <a:picLocks noChangeAspect="1"/>
          </p:cNvPicPr>
          <p:nvPr/>
        </p:nvPicPr>
        <p:blipFill>
          <a:blip r:embed="rId3"/>
          <a:stretch>
            <a:fillRect/>
          </a:stretch>
        </p:blipFill>
        <p:spPr>
          <a:xfrm>
            <a:off x="4797082" y="1937028"/>
            <a:ext cx="2358977" cy="1233926"/>
          </a:xfrm>
          <a:prstGeom prst="rect">
            <a:avLst/>
          </a:prstGeom>
        </p:spPr>
      </p:pic>
      <p:sp>
        <p:nvSpPr>
          <p:cNvPr id="7" name="Content Placeholder 6"/>
          <p:cNvSpPr>
            <a:spLocks noGrp="1"/>
          </p:cNvSpPr>
          <p:nvPr>
            <p:ph idx="1"/>
          </p:nvPr>
        </p:nvSpPr>
        <p:spPr>
          <a:xfrm>
            <a:off x="307975" y="3852063"/>
            <a:ext cx="9398733" cy="2531605"/>
          </a:xfrm>
        </p:spPr>
        <p:txBody>
          <a:bodyPr/>
          <a:lstStyle/>
          <a:p>
            <a:pPr marL="514350" indent="-514350">
              <a:buAutoNum type="arabicPeriod"/>
            </a:pPr>
            <a:r>
              <a:rPr lang="en-GB" dirty="0" smtClean="0"/>
              <a:t>Did you choose one piece or two?</a:t>
            </a:r>
          </a:p>
          <a:p>
            <a:pPr marL="514350" indent="-514350">
              <a:buAutoNum type="arabicPeriod"/>
            </a:pPr>
            <a:r>
              <a:rPr lang="en-GB" dirty="0" smtClean="0"/>
              <a:t>Why did you make that decision?</a:t>
            </a:r>
          </a:p>
          <a:p>
            <a:pPr marL="514350" indent="-514350">
              <a:buAutoNum type="arabicPeriod"/>
            </a:pPr>
            <a:r>
              <a:rPr lang="en-GB" dirty="0" smtClean="0"/>
              <a:t>Did you feel guilty or pressured to pick a certain one?</a:t>
            </a:r>
          </a:p>
          <a:p>
            <a:pPr marL="514350" indent="-514350">
              <a:buAutoNum type="arabicPeriod"/>
            </a:pPr>
            <a:r>
              <a:rPr lang="en-GB" dirty="0" smtClean="0"/>
              <a:t>What do you think Christians, Buddhists or Muslims might say about people who chose two? (What caused them to do it?)</a:t>
            </a:r>
          </a:p>
          <a:p>
            <a:pPr marL="514350" indent="-514350">
              <a:buFont typeface="Wingdings 3" charset="2"/>
              <a:buAutoNum type="arabicPeriod"/>
            </a:pPr>
            <a:r>
              <a:rPr lang="en-GB" dirty="0"/>
              <a:t>Are there choices you make everyday that impact the climate? If so, could you make a change?</a:t>
            </a:r>
          </a:p>
          <a:p>
            <a:pPr marL="514350" indent="-514350">
              <a:buAutoNum type="arabicPeriod"/>
            </a:pPr>
            <a:endParaRPr lang="en-GB" dirty="0"/>
          </a:p>
        </p:txBody>
      </p:sp>
      <p:sp>
        <p:nvSpPr>
          <p:cNvPr id="11" name="Rounded Rectangle 10"/>
          <p:cNvSpPr/>
          <p:nvPr/>
        </p:nvSpPr>
        <p:spPr>
          <a:xfrm>
            <a:off x="286178" y="3012187"/>
            <a:ext cx="3843352" cy="7000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Answer these questions in full sentences.</a:t>
            </a:r>
            <a:endParaRPr lang="en-GB" sz="2400" dirty="0"/>
          </a:p>
        </p:txBody>
      </p:sp>
    </p:spTree>
    <p:extLst>
      <p:ext uri="{BB962C8B-B14F-4D97-AF65-F5344CB8AC3E}">
        <p14:creationId xmlns:p14="http://schemas.microsoft.com/office/powerpoint/2010/main" val="1696575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12" y="111883"/>
            <a:ext cx="9200271" cy="758281"/>
          </a:xfrm>
          <a:solidFill>
            <a:schemeClr val="accent3">
              <a:lumMod val="20000"/>
              <a:lumOff val="80000"/>
            </a:schemeClr>
          </a:solidFill>
        </p:spPr>
        <p:txBody>
          <a:bodyPr>
            <a:normAutofit/>
          </a:bodyPr>
          <a:lstStyle/>
          <a:p>
            <a:r>
              <a:rPr lang="en-GB" sz="2400" u="sng" dirty="0" smtClean="0"/>
              <a:t>Success criteria 3</a:t>
            </a:r>
            <a:r>
              <a:rPr lang="en-GB" sz="2400" dirty="0" smtClean="0"/>
              <a:t>: </a:t>
            </a:r>
            <a:r>
              <a:rPr lang="en-GB" sz="2400" dirty="0"/>
              <a:t>To complete a diamond 9 on things we can do.</a:t>
            </a:r>
          </a:p>
        </p:txBody>
      </p:sp>
      <p:sp>
        <p:nvSpPr>
          <p:cNvPr id="5" name="Content Placeholder 2"/>
          <p:cNvSpPr>
            <a:spLocks noGrp="1"/>
          </p:cNvSpPr>
          <p:nvPr>
            <p:ph idx="1"/>
          </p:nvPr>
        </p:nvSpPr>
        <p:spPr>
          <a:xfrm>
            <a:off x="168812" y="1012873"/>
            <a:ext cx="6246056" cy="1730327"/>
          </a:xfrm>
        </p:spPr>
        <p:txBody>
          <a:bodyPr>
            <a:normAutofit fontScale="92500"/>
          </a:bodyPr>
          <a:lstStyle/>
          <a:p>
            <a:pPr marL="0" indent="0">
              <a:buNone/>
            </a:pPr>
            <a:r>
              <a:rPr lang="en-GB" sz="2200" dirty="0" smtClean="0"/>
              <a:t>You now need to complete the “diamond 9” with 9 things we can do to help reduce climate change. </a:t>
            </a:r>
          </a:p>
          <a:p>
            <a:pPr marL="0" indent="0">
              <a:buNone/>
            </a:pPr>
            <a:r>
              <a:rPr lang="en-GB" sz="2200" dirty="0" smtClean="0"/>
              <a:t>You can swap one or two of your own if you have thought of something over the last few lessons.</a:t>
            </a:r>
          </a:p>
          <a:p>
            <a:pPr marL="0" indent="0">
              <a:buNone/>
            </a:pPr>
            <a:endParaRPr lang="en-GB" sz="2200" dirty="0"/>
          </a:p>
          <a:p>
            <a:pPr marL="0" indent="0">
              <a:buNone/>
            </a:pPr>
            <a:endParaRPr lang="en-GB" sz="2200" dirty="0"/>
          </a:p>
        </p:txBody>
      </p:sp>
      <p:pic>
        <p:nvPicPr>
          <p:cNvPr id="3" name="Picture 2"/>
          <p:cNvPicPr>
            <a:picLocks noChangeAspect="1"/>
          </p:cNvPicPr>
          <p:nvPr/>
        </p:nvPicPr>
        <p:blipFill>
          <a:blip/>
          <a:stretch>
            <a:fillRect/>
          </a:stretch>
        </p:blipFill>
        <p:spPr>
          <a:xfrm>
            <a:off x="6692679" y="1664050"/>
            <a:ext cx="3820358" cy="4288816"/>
          </a:xfrm>
          <a:prstGeom prst="rect">
            <a:avLst/>
          </a:prstGeom>
        </p:spPr>
      </p:pic>
      <p:sp>
        <p:nvSpPr>
          <p:cNvPr id="6" name="Rounded Rectangle 5"/>
          <p:cNvSpPr/>
          <p:nvPr/>
        </p:nvSpPr>
        <p:spPr>
          <a:xfrm>
            <a:off x="10087463" y="1533377"/>
            <a:ext cx="1406769" cy="956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Most achievable</a:t>
            </a:r>
            <a:endParaRPr lang="en-GB" dirty="0"/>
          </a:p>
        </p:txBody>
      </p:sp>
      <p:sp>
        <p:nvSpPr>
          <p:cNvPr id="7" name="Rounded Rectangle 6"/>
          <p:cNvSpPr/>
          <p:nvPr/>
        </p:nvSpPr>
        <p:spPr>
          <a:xfrm>
            <a:off x="10087463" y="5112868"/>
            <a:ext cx="1406769" cy="956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Least achievable</a:t>
            </a:r>
            <a:endParaRPr lang="en-GB" dirty="0"/>
          </a:p>
        </p:txBody>
      </p:sp>
      <p:sp>
        <p:nvSpPr>
          <p:cNvPr id="8" name="Content Placeholder 2"/>
          <p:cNvSpPr txBox="1">
            <a:spLocks/>
          </p:cNvSpPr>
          <p:nvPr/>
        </p:nvSpPr>
        <p:spPr>
          <a:xfrm>
            <a:off x="307718" y="2743200"/>
            <a:ext cx="6246056" cy="3995225"/>
          </a:xfrm>
          <a:prstGeom prst="rect">
            <a:avLst/>
          </a:prstGeom>
          <a:ln>
            <a:solidFill>
              <a:schemeClr val="tx1"/>
            </a:solidFill>
          </a:ln>
        </p:spPr>
        <p:txBody>
          <a:bodyPr vert="horz" lIns="91440" tIns="45720" rIns="91440" bIns="45720" numCol="2"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smtClean="0"/>
              <a:t>Switch to plant based milk.</a:t>
            </a:r>
          </a:p>
          <a:p>
            <a:r>
              <a:rPr lang="en-GB" sz="2400" dirty="0" smtClean="0"/>
              <a:t>Reduce meat consumption.</a:t>
            </a:r>
          </a:p>
          <a:p>
            <a:r>
              <a:rPr lang="en-GB" sz="2400" dirty="0" smtClean="0"/>
              <a:t>Buy less clothes.</a:t>
            </a:r>
          </a:p>
          <a:p>
            <a:r>
              <a:rPr lang="en-GB" sz="2400" dirty="0" smtClean="0"/>
              <a:t>Eat chocolate from sustainable manufacturers.</a:t>
            </a:r>
          </a:p>
          <a:p>
            <a:r>
              <a:rPr lang="en-GB" sz="2400" dirty="0" smtClean="0"/>
              <a:t>Avoid/reduce flying on a plane.</a:t>
            </a:r>
          </a:p>
          <a:p>
            <a:r>
              <a:rPr lang="en-GB" sz="2400" dirty="0" smtClean="0"/>
              <a:t>Waste less food.</a:t>
            </a:r>
          </a:p>
          <a:p>
            <a:r>
              <a:rPr lang="en-GB" sz="2400" dirty="0" smtClean="0"/>
              <a:t>Don’t waste energy at home e.g. lighting and heating.</a:t>
            </a:r>
          </a:p>
          <a:p>
            <a:r>
              <a:rPr lang="en-GB" sz="2400" dirty="0" smtClean="0"/>
              <a:t>Recycle more items –even difficult ones!</a:t>
            </a:r>
          </a:p>
          <a:p>
            <a:r>
              <a:rPr lang="en-GB" sz="2400" dirty="0" smtClean="0"/>
              <a:t>Buy less toys/things.</a:t>
            </a:r>
          </a:p>
          <a:p>
            <a:r>
              <a:rPr lang="en-GB" sz="2400" dirty="0" smtClean="0"/>
              <a:t>Take shorter showers.</a:t>
            </a:r>
            <a:endParaRPr lang="en-GB" sz="2400" dirty="0"/>
          </a:p>
        </p:txBody>
      </p:sp>
    </p:spTree>
    <p:extLst>
      <p:ext uri="{BB962C8B-B14F-4D97-AF65-F5344CB8AC3E}">
        <p14:creationId xmlns:p14="http://schemas.microsoft.com/office/powerpoint/2010/main" val="330590223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913</Words>
  <Application>Microsoft Office PowerPoint</Application>
  <PresentationFormat>Custom</PresentationFormat>
  <Paragraphs>109</Paragraphs>
  <Slides>13</Slides>
  <Notes>4</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Facet</vt:lpstr>
      <vt:lpstr>My project at a glance</vt:lpstr>
      <vt:lpstr>Themes and ideas</vt:lpstr>
      <vt:lpstr>1. State of play.</vt:lpstr>
      <vt:lpstr>2. How did we get here?</vt:lpstr>
      <vt:lpstr>3. Why should we change?</vt:lpstr>
      <vt:lpstr>4. What can we do?</vt:lpstr>
      <vt:lpstr>Success criteria 2: To experience one thing we can do – chocolate!</vt:lpstr>
      <vt:lpstr>Success criteria 2: To experience one thing we can do – chocolate!</vt:lpstr>
      <vt:lpstr>Success criteria 3: To complete a diamond 9 on things we can do.</vt:lpstr>
      <vt:lpstr>5. Inspirational people.</vt:lpstr>
      <vt:lpstr>6. Reflection/ individual responses. </vt:lpstr>
      <vt:lpstr>Teachers’ standards</vt:lpstr>
      <vt:lpstr>Thank you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project at a glance</dc:title>
  <dc:creator>Saltley Trust</dc:creator>
  <cp:lastModifiedBy>Saltley Trust</cp:lastModifiedBy>
  <cp:revision>1</cp:revision>
  <dcterms:modified xsi:type="dcterms:W3CDTF">2022-07-01T10:41:37Z</dcterms:modified>
</cp:coreProperties>
</file>